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5143500" cx="9144000"/>
  <p:notesSz cx="6858000" cy="9144000"/>
  <p:embeddedFontLst>
    <p:embeddedFont>
      <p:font typeface="Raleway"/>
      <p:regular r:id="rId53"/>
      <p:bold r:id="rId54"/>
      <p:italic r:id="rId55"/>
      <p:boldItalic r:id="rId56"/>
    </p:embeddedFont>
    <p:embeddedFont>
      <p:font typeface="Roboto"/>
      <p:regular r:id="rId57"/>
      <p:bold r:id="rId58"/>
      <p:italic r:id="rId59"/>
      <p:boldItalic r:id="rId60"/>
    </p:embeddedFont>
    <p:embeddedFont>
      <p:font typeface="Lato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Lato-bold.fntdata"/><Relationship Id="rId61" Type="http://schemas.openxmlformats.org/officeDocument/2006/relationships/font" Target="fonts/Lato-regular.fntdata"/><Relationship Id="rId20" Type="http://schemas.openxmlformats.org/officeDocument/2006/relationships/slide" Target="slides/slide15.xml"/><Relationship Id="rId64" Type="http://schemas.openxmlformats.org/officeDocument/2006/relationships/font" Target="fonts/Lato-boldItalic.fntdata"/><Relationship Id="rId63" Type="http://schemas.openxmlformats.org/officeDocument/2006/relationships/font" Target="fonts/Lato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Roboto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Raleway-regular.fntdata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Raleway-italic.fntdata"/><Relationship Id="rId10" Type="http://schemas.openxmlformats.org/officeDocument/2006/relationships/slide" Target="slides/slide5.xml"/><Relationship Id="rId54" Type="http://schemas.openxmlformats.org/officeDocument/2006/relationships/font" Target="fonts/Raleway-bold.fntdata"/><Relationship Id="rId13" Type="http://schemas.openxmlformats.org/officeDocument/2006/relationships/slide" Target="slides/slide8.xml"/><Relationship Id="rId57" Type="http://schemas.openxmlformats.org/officeDocument/2006/relationships/font" Target="fonts/Roboto-regular.fntdata"/><Relationship Id="rId12" Type="http://schemas.openxmlformats.org/officeDocument/2006/relationships/slide" Target="slides/slide7.xml"/><Relationship Id="rId56" Type="http://schemas.openxmlformats.org/officeDocument/2006/relationships/font" Target="fonts/Raleway-boldItalic.fntdata"/><Relationship Id="rId15" Type="http://schemas.openxmlformats.org/officeDocument/2006/relationships/slide" Target="slides/slide10.xml"/><Relationship Id="rId59" Type="http://schemas.openxmlformats.org/officeDocument/2006/relationships/font" Target="fonts/Roboto-italic.fntdata"/><Relationship Id="rId14" Type="http://schemas.openxmlformats.org/officeDocument/2006/relationships/slide" Target="slides/slide9.xml"/><Relationship Id="rId58" Type="http://schemas.openxmlformats.org/officeDocument/2006/relationships/font" Target="fonts/Roboto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6e87da50d_8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6e87da50d_8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6e87da50d_8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6e87da50d_8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Currency - Is it up to date?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Relevance/Reliability - Is the information correct?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Authority - </a:t>
            </a:r>
            <a:r>
              <a:rPr lang="en">
                <a:solidFill>
                  <a:schemeClr val="dk1"/>
                </a:solidFill>
              </a:rPr>
              <a:t>Who is putting up this information is it qualified?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Purpose - Our purpose being syllabus focus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e6e87da50d_8_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e6e87da50d_8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e6e87da50d_8_9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e6e87da50d_8_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6e87da50d_8_9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6e87da50d_8_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6e87da50d_8_9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e6e87da50d_8_9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b8632ba1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b8632ba1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6e87da50d_8_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6e87da50d_8_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e6e87da5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e6e87da5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e6e87da50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e6e87da50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6e87da50d_8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6e87da50d_8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6e87da50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e6e87da50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e6e87da50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e6e87da50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e6e87da50d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e6e87da50d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e6e87da50d_2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e6e87da50d_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e6e87da50d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e6e87da50d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e6e87da50d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e6e87da50d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e6e87da50d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e6e87da50d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e6e87da50d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e6e87da50d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e6e87da50d_2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e6e87da50d_2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e6e87da50d_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e6e87da50d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6e87da50d_8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e6e87da50d_8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6e87da50d_2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6e87da50d_2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e6e87da50d_2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e6e87da50d_2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e6e87da50d_2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e6e87da50d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e6e87da50d_2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e6e87da50d_2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e6e87da50d_2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e6e87da50d_2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e6e87da50d_2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e6e87da50d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e6e87da50d_8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e6e87da50d_8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e6e87da50d_8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e6e87da50d_8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e6e87da50d_8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e6e87da50d_8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e6e87da50d_8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e6e87da50d_8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73d6293d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e73d6293d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e6e87da50d_8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e6e87da50d_8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e6e87da50d_8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e6e87da50d_8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6e87da50d_8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6e87da50d_8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6e87da50d_8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6e87da50d_8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e6e87da50d_8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e6e87da50d_8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6e87da50d_8_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e6e87da50d_8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e6e87da50d_8_9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e6e87da50d_8_9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e73d6293d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e73d6293d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6e87da50d_8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e6e87da50d_8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73d6293d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73d6293d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e73d6293dc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e73d6293dc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73d6293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e73d6293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e6e87da50d_8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e6e87da50d_8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atarsurvivalguide.com" TargetMode="External"/><Relationship Id="rId3" Type="http://schemas.openxmlformats.org/officeDocument/2006/relationships/hyperlink" Target="mailto:christian.bien@atarsurvivalguide.com" TargetMode="External"/><Relationship Id="rId4" Type="http://schemas.openxmlformats.org/officeDocument/2006/relationships/image" Target="../media/image6.png"/><Relationship Id="rId11" Type="http://schemas.openxmlformats.org/officeDocument/2006/relationships/image" Target="../media/image7.png"/><Relationship Id="rId10" Type="http://schemas.openxmlformats.org/officeDocument/2006/relationships/image" Target="../media/image3.png"/><Relationship Id="rId12" Type="http://schemas.openxmlformats.org/officeDocument/2006/relationships/image" Target="../media/image10.png"/><Relationship Id="rId9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70700" y="77925"/>
            <a:ext cx="331950" cy="3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/>
        </p:nvSpPr>
        <p:spPr>
          <a:xfrm>
            <a:off x="7457125" y="59100"/>
            <a:ext cx="16563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ATAR Survival Guide</a:t>
            </a:r>
            <a:endParaRPr b="1" sz="11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Empowering Education.</a:t>
            </a:r>
            <a:endParaRPr sz="9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" name="Google Shape;9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2" name="Google Shape;9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" name="Google Shape;94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5" name="Google Shape;95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6" name="Google Shape;96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0" name="Google Shape;100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3" name="Google Shape;103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" name="Google Shape;105;p1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" name="Google Shape;107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0" name="Google Shape;110;p15"/>
          <p:cNvGrpSpPr/>
          <p:nvPr/>
        </p:nvGrpSpPr>
        <p:grpSpPr>
          <a:xfrm>
            <a:off x="2961350" y="3012725"/>
            <a:ext cx="3678625" cy="1849200"/>
            <a:chOff x="3389400" y="3052525"/>
            <a:chExt cx="3678625" cy="1849200"/>
          </a:xfrm>
        </p:grpSpPr>
        <p:sp>
          <p:nvSpPr>
            <p:cNvPr id="111" name="Google Shape;111;p15"/>
            <p:cNvSpPr txBox="1"/>
            <p:nvPr/>
          </p:nvSpPr>
          <p:spPr>
            <a:xfrm>
              <a:off x="3792025" y="3052525"/>
              <a:ext cx="3276000" cy="184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uFill>
                    <a:noFill/>
                  </a:uFill>
                  <a:latin typeface="Raleway"/>
                  <a:ea typeface="Raleway"/>
                  <a:cs typeface="Raleway"/>
                  <a:sym typeface="Raleway"/>
                  <a:hlinkClick r:id="rId2"/>
                </a:rPr>
                <a:t>www.atarsurvivalguide.com</a:t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uFill>
                    <a:noFill/>
                  </a:uFill>
                  <a:latin typeface="Raleway"/>
                  <a:ea typeface="Raleway"/>
                  <a:cs typeface="Raleway"/>
                  <a:sym typeface="Raleway"/>
                  <a:hlinkClick r:id="rId3"/>
                </a:rPr>
                <a:t>christian.bien@atarsurvivalguide.com</a:t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aleway"/>
                  <a:ea typeface="Raleway"/>
                  <a:cs typeface="Raleway"/>
                  <a:sym typeface="Raleway"/>
                </a:rPr>
                <a:t>+61 416 631 512</a:t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aleway"/>
                  <a:ea typeface="Raleway"/>
                  <a:cs typeface="Raleway"/>
                  <a:sym typeface="Raleway"/>
                </a:rPr>
                <a:t>Bloom Labs, </a:t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aleway"/>
                  <a:ea typeface="Raleway"/>
                  <a:cs typeface="Raleway"/>
                  <a:sym typeface="Raleway"/>
                </a:rPr>
                <a:t>2 Park Rd, Crawley WA 6009</a:t>
              </a: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112" name="Google Shape;112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89400" y="3108562"/>
              <a:ext cx="321400" cy="321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89400" y="3537177"/>
              <a:ext cx="321400" cy="321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89400" y="3965813"/>
              <a:ext cx="314750" cy="314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389400" y="4387798"/>
              <a:ext cx="314750" cy="314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" name="Google Shape;116;p15"/>
          <p:cNvGrpSpPr/>
          <p:nvPr/>
        </p:nvGrpSpPr>
        <p:grpSpPr>
          <a:xfrm>
            <a:off x="861694" y="1480148"/>
            <a:ext cx="7420613" cy="1205452"/>
            <a:chOff x="765438" y="1480148"/>
            <a:chExt cx="7420613" cy="1205452"/>
          </a:xfrm>
        </p:grpSpPr>
        <p:pic>
          <p:nvPicPr>
            <p:cNvPr id="117" name="Google Shape;117;p1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14725" y="1480148"/>
              <a:ext cx="935124" cy="935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010173" y="1480148"/>
              <a:ext cx="918075" cy="918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24574" y="1480148"/>
              <a:ext cx="918075" cy="918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017374" y="1480148"/>
              <a:ext cx="918075" cy="9180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15"/>
            <p:cNvSpPr txBox="1"/>
            <p:nvPr/>
          </p:nvSpPr>
          <p:spPr>
            <a:xfrm>
              <a:off x="765438" y="2457900"/>
              <a:ext cx="1433700" cy="22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3"/>
                  </a:solidFill>
                  <a:latin typeface="Raleway"/>
                  <a:ea typeface="Raleway"/>
                  <a:cs typeface="Raleway"/>
                  <a:sym typeface="Raleway"/>
                </a:rPr>
                <a:t>Accounting</a:t>
              </a:r>
              <a:endParaRPr sz="10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2" name="Google Shape;122;p15"/>
            <p:cNvSpPr txBox="1"/>
            <p:nvPr/>
          </p:nvSpPr>
          <p:spPr>
            <a:xfrm>
              <a:off x="2766750" y="2457900"/>
              <a:ext cx="1433700" cy="22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4"/>
                  </a:solidFill>
                  <a:latin typeface="Raleway"/>
                  <a:ea typeface="Raleway"/>
                  <a:cs typeface="Raleway"/>
                  <a:sym typeface="Raleway"/>
                </a:rPr>
                <a:t>Economics</a:t>
              </a:r>
              <a:endParaRPr sz="1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3" name="Google Shape;123;p15"/>
            <p:cNvSpPr txBox="1"/>
            <p:nvPr/>
          </p:nvSpPr>
          <p:spPr>
            <a:xfrm>
              <a:off x="4759563" y="2457900"/>
              <a:ext cx="1433700" cy="22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A86E8"/>
                  </a:solidFill>
                  <a:latin typeface="Raleway"/>
                  <a:ea typeface="Raleway"/>
                  <a:cs typeface="Raleway"/>
                  <a:sym typeface="Raleway"/>
                </a:rPr>
                <a:t>Applied IT</a:t>
              </a:r>
              <a:endParaRPr sz="10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24" name="Google Shape;124;p15"/>
            <p:cNvSpPr txBox="1"/>
            <p:nvPr/>
          </p:nvSpPr>
          <p:spPr>
            <a:xfrm>
              <a:off x="6752350" y="2457900"/>
              <a:ext cx="1433700" cy="22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5"/>
                  </a:solidFill>
                  <a:latin typeface="Raleway"/>
                  <a:ea typeface="Raleway"/>
                  <a:cs typeface="Raleway"/>
                  <a:sym typeface="Raleway"/>
                </a:rPr>
                <a:t>Maths Methods</a:t>
              </a:r>
              <a:endParaRPr sz="1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125" name="Google Shape;125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66725" y="178975"/>
            <a:ext cx="548700" cy="5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5"/>
          <p:cNvSpPr txBox="1"/>
          <p:nvPr/>
        </p:nvSpPr>
        <p:spPr>
          <a:xfrm>
            <a:off x="6739900" y="191725"/>
            <a:ext cx="2345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ATAR Survival Guide</a:t>
            </a:r>
            <a:endParaRPr b="1" sz="15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Empowering Education.</a:t>
            </a:r>
            <a:endParaRPr sz="13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9" name="Google Shape;129;p16"/>
          <p:cNvGrpSpPr/>
          <p:nvPr/>
        </p:nvGrpSpPr>
        <p:grpSpPr>
          <a:xfrm>
            <a:off x="861694" y="1969024"/>
            <a:ext cx="7420613" cy="1205452"/>
            <a:chOff x="765438" y="1480148"/>
            <a:chExt cx="7420613" cy="1205452"/>
          </a:xfrm>
        </p:grpSpPr>
        <p:pic>
          <p:nvPicPr>
            <p:cNvPr id="130" name="Google Shape;130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14725" y="1480148"/>
              <a:ext cx="935124" cy="935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010173" y="1480148"/>
              <a:ext cx="918075" cy="918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24574" y="1480148"/>
              <a:ext cx="918075" cy="918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17374" y="1480148"/>
              <a:ext cx="918075" cy="9180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6"/>
            <p:cNvSpPr txBox="1"/>
            <p:nvPr/>
          </p:nvSpPr>
          <p:spPr>
            <a:xfrm>
              <a:off x="765438" y="2457900"/>
              <a:ext cx="1433700" cy="22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3"/>
                  </a:solidFill>
                  <a:latin typeface="Raleway"/>
                  <a:ea typeface="Raleway"/>
                  <a:cs typeface="Raleway"/>
                  <a:sym typeface="Raleway"/>
                </a:rPr>
                <a:t>Accounting</a:t>
              </a:r>
              <a:endParaRPr sz="10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5" name="Google Shape;135;p16"/>
            <p:cNvSpPr txBox="1"/>
            <p:nvPr/>
          </p:nvSpPr>
          <p:spPr>
            <a:xfrm>
              <a:off x="2766750" y="2457900"/>
              <a:ext cx="1433700" cy="22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4"/>
                  </a:solidFill>
                  <a:latin typeface="Raleway"/>
                  <a:ea typeface="Raleway"/>
                  <a:cs typeface="Raleway"/>
                  <a:sym typeface="Raleway"/>
                </a:rPr>
                <a:t>Economics</a:t>
              </a:r>
              <a:endParaRPr sz="10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6" name="Google Shape;136;p16"/>
            <p:cNvSpPr txBox="1"/>
            <p:nvPr/>
          </p:nvSpPr>
          <p:spPr>
            <a:xfrm>
              <a:off x="4759563" y="2457900"/>
              <a:ext cx="1433700" cy="22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A86E8"/>
                  </a:solidFill>
                  <a:latin typeface="Raleway"/>
                  <a:ea typeface="Raleway"/>
                  <a:cs typeface="Raleway"/>
                  <a:sym typeface="Raleway"/>
                </a:rPr>
                <a:t>Applied IT</a:t>
              </a:r>
              <a:endParaRPr sz="10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37" name="Google Shape;137;p16"/>
            <p:cNvSpPr txBox="1"/>
            <p:nvPr/>
          </p:nvSpPr>
          <p:spPr>
            <a:xfrm>
              <a:off x="6752350" y="2457900"/>
              <a:ext cx="1433700" cy="22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5"/>
                  </a:solidFill>
                  <a:latin typeface="Raleway"/>
                  <a:ea typeface="Raleway"/>
                  <a:cs typeface="Raleway"/>
                  <a:sym typeface="Raleway"/>
                </a:rPr>
                <a:t>Maths Methods</a:t>
              </a:r>
              <a:endParaRPr sz="1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138" name="Google Shape;13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6725" y="178975"/>
            <a:ext cx="548700" cy="5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 txBox="1"/>
          <p:nvPr/>
        </p:nvSpPr>
        <p:spPr>
          <a:xfrm>
            <a:off x="6739900" y="191725"/>
            <a:ext cx="2345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ATAR Survival Guide</a:t>
            </a:r>
            <a:endParaRPr b="1" sz="15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Empowering Education.</a:t>
            </a:r>
            <a:endParaRPr sz="13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729450" y="68730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3" name="Google Shape;143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4" name="Google Shape;14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70700" y="77925"/>
            <a:ext cx="331950" cy="3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/>
          <p:nvPr/>
        </p:nvSpPr>
        <p:spPr>
          <a:xfrm>
            <a:off x="7457125" y="59100"/>
            <a:ext cx="16563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ATAR Survival Guide</a:t>
            </a:r>
            <a:endParaRPr b="1" sz="11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Empowering Education.</a:t>
            </a:r>
            <a:endParaRPr sz="9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" name="Google Shape;23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3"/>
          <p:cNvSpPr txBox="1"/>
          <p:nvPr/>
        </p:nvSpPr>
        <p:spPr>
          <a:xfrm>
            <a:off x="7457125" y="59100"/>
            <a:ext cx="16563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ATAR Survival Guide</a:t>
            </a:r>
            <a:endParaRPr b="1" sz="11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Empowering Education.</a:t>
            </a:r>
            <a:endParaRPr sz="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" name="Google Shape;31;p4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729450" y="14412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70700" y="77925"/>
            <a:ext cx="331950" cy="3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/>
          <p:nvPr/>
        </p:nvSpPr>
        <p:spPr>
          <a:xfrm>
            <a:off x="7457125" y="59100"/>
            <a:ext cx="16563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ATAR Survival Guide</a:t>
            </a:r>
            <a:endParaRPr b="1" sz="11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Empowering Education.</a:t>
            </a:r>
            <a:endParaRPr sz="9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" name="Google Shape;38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9" name="Google Shape;39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5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1" type="body"/>
          </p:nvPr>
        </p:nvSpPr>
        <p:spPr>
          <a:xfrm>
            <a:off x="729325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2" type="body"/>
          </p:nvPr>
        </p:nvSpPr>
        <p:spPr>
          <a:xfrm>
            <a:off x="4643604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4" name="Google Shape;44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70700" y="77925"/>
            <a:ext cx="331950" cy="3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/>
          <p:nvPr/>
        </p:nvSpPr>
        <p:spPr>
          <a:xfrm>
            <a:off x="7457125" y="59100"/>
            <a:ext cx="16563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ATAR Survival Guide</a:t>
            </a:r>
            <a:endParaRPr b="1" sz="11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Empowering Education.</a:t>
            </a:r>
            <a:endParaRPr sz="9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6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70700" y="77925"/>
            <a:ext cx="331950" cy="3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"/>
          <p:cNvSpPr txBox="1"/>
          <p:nvPr/>
        </p:nvSpPr>
        <p:spPr>
          <a:xfrm>
            <a:off x="7457125" y="59100"/>
            <a:ext cx="16563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ATAR Survival Guide</a:t>
            </a:r>
            <a:endParaRPr b="1" sz="11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Empowering Education.</a:t>
            </a:r>
            <a:endParaRPr sz="9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" name="Google Shape;58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9" name="Google Shape;59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" name="Google Shape;61;p7"/>
          <p:cNvSpPr txBox="1"/>
          <p:nvPr>
            <p:ph type="title"/>
          </p:nvPr>
        </p:nvSpPr>
        <p:spPr>
          <a:xfrm>
            <a:off x="730000" y="523425"/>
            <a:ext cx="78063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2" name="Google Shape;62;p7"/>
          <p:cNvSpPr txBox="1"/>
          <p:nvPr>
            <p:ph idx="1" type="body"/>
          </p:nvPr>
        </p:nvSpPr>
        <p:spPr>
          <a:xfrm>
            <a:off x="721225" y="14101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70700" y="77925"/>
            <a:ext cx="331950" cy="3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/>
        </p:nvSpPr>
        <p:spPr>
          <a:xfrm>
            <a:off x="7457125" y="59100"/>
            <a:ext cx="16563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ATAR Survival Guide</a:t>
            </a:r>
            <a:endParaRPr b="1" sz="11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Empowering Education.</a:t>
            </a:r>
            <a:endParaRPr sz="9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68" name="Google Shape;68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" name="Google Shape;70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8"/>
          <p:cNvSpPr txBox="1"/>
          <p:nvPr/>
        </p:nvSpPr>
        <p:spPr>
          <a:xfrm>
            <a:off x="7457125" y="59100"/>
            <a:ext cx="16563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ATAR Survival Guide</a:t>
            </a:r>
            <a:endParaRPr b="1" sz="11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Empowering Education.</a:t>
            </a:r>
            <a:endParaRPr sz="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bg>
      <p:bgPr>
        <a:solidFill>
          <a:schemeClr val="accent4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9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9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9"/>
          <p:cNvSpPr txBox="1"/>
          <p:nvPr/>
        </p:nvSpPr>
        <p:spPr>
          <a:xfrm>
            <a:off x="7457125" y="59100"/>
            <a:ext cx="16563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ATAR Survival Guide</a:t>
            </a:r>
            <a:endParaRPr b="1" sz="11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Empowering Education.</a:t>
            </a:r>
            <a:endParaRPr sz="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 1">
  <p:cSld name="MAIN_POINT_1_1">
    <p:bg>
      <p:bgPr>
        <a:solidFill>
          <a:schemeClr val="accent5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2" name="Google Shape;82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10"/>
          <p:cNvSpPr txBox="1"/>
          <p:nvPr/>
        </p:nvSpPr>
        <p:spPr>
          <a:xfrm>
            <a:off x="7457125" y="59100"/>
            <a:ext cx="16563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ATAR Survival Guide</a:t>
            </a:r>
            <a:endParaRPr b="1" sz="11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Empowering Education.</a:t>
            </a:r>
            <a:endParaRPr sz="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Raleway"/>
              <a:buChar char="●"/>
              <a:defRPr sz="13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aleway"/>
              <a:buChar char="○"/>
              <a:defRPr sz="1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aleway"/>
              <a:buChar char="■"/>
              <a:defRPr sz="1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aleway"/>
              <a:buChar char="●"/>
              <a:defRPr sz="1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aleway"/>
              <a:buChar char="○"/>
              <a:defRPr sz="1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aleway"/>
              <a:buChar char="■"/>
              <a:defRPr sz="1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aleway"/>
              <a:buChar char="●"/>
              <a:defRPr sz="1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aleway"/>
              <a:buChar char="○"/>
              <a:defRPr sz="1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Raleway"/>
              <a:buChar char="■"/>
              <a:defRPr sz="11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3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image" Target="../media/image23.png"/><Relationship Id="rId7" Type="http://schemas.openxmlformats.org/officeDocument/2006/relationships/image" Target="../media/image15.png"/><Relationship Id="rId8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hyperlink" Target="mailto:christian.bien@atarsurvivalguide.com" TargetMode="External"/><Relationship Id="rId4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26.jpg"/><Relationship Id="rId5" Type="http://schemas.openxmlformats.org/officeDocument/2006/relationships/image" Target="../media/image19.jpg"/><Relationship Id="rId6" Type="http://schemas.openxmlformats.org/officeDocument/2006/relationships/image" Target="../media/image29.jpg"/><Relationship Id="rId7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39.jpg"/><Relationship Id="rId5" Type="http://schemas.openxmlformats.org/officeDocument/2006/relationships/image" Target="../media/image4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atarsurvivalguide.com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8"/>
          <p:cNvPicPr preferRelativeResize="0"/>
          <p:nvPr/>
        </p:nvPicPr>
        <p:blipFill rotWithShape="1">
          <a:blip r:embed="rId4">
            <a:alphaModFix/>
          </a:blip>
          <a:srcRect b="0" l="0" r="0" t="32373"/>
          <a:stretch/>
        </p:blipFill>
        <p:spPr>
          <a:xfrm>
            <a:off x="0" y="505624"/>
            <a:ext cx="9144003" cy="463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"/>
          <p:cNvSpPr txBox="1"/>
          <p:nvPr>
            <p:ph type="ctrTitle"/>
          </p:nvPr>
        </p:nvSpPr>
        <p:spPr>
          <a:xfrm>
            <a:off x="0" y="3559150"/>
            <a:ext cx="9144000" cy="1584300"/>
          </a:xfrm>
          <a:prstGeom prst="rect">
            <a:avLst/>
          </a:prstGeom>
          <a:solidFill>
            <a:srgbClr val="000000">
              <a:alpha val="2961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Welcome Day!</a:t>
            </a:r>
            <a:endParaRPr>
              <a:solidFill>
                <a:schemeClr val="accent3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Empowering Education, Changing Lives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>
            <p:ph type="title"/>
          </p:nvPr>
        </p:nvSpPr>
        <p:spPr>
          <a:xfrm>
            <a:off x="729450" y="50790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ATAR Survival Guide Provides Opportunities to Create a High Engagement Study Platform that Meets Curriculum Requirements</a:t>
            </a:r>
            <a:endParaRPr sz="1800"/>
          </a:p>
        </p:txBody>
      </p:sp>
      <p:sp>
        <p:nvSpPr>
          <p:cNvPr id="233" name="Google Shape;233;p27"/>
          <p:cNvSpPr txBox="1"/>
          <p:nvPr/>
        </p:nvSpPr>
        <p:spPr>
          <a:xfrm>
            <a:off x="3362075" y="1222500"/>
            <a:ext cx="10161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Curriculum Focused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7255200" y="2324600"/>
            <a:ext cx="18243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High Student Engagement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35" name="Google Shape;235;p27"/>
          <p:cNvCxnSpPr/>
          <p:nvPr/>
        </p:nvCxnSpPr>
        <p:spPr>
          <a:xfrm>
            <a:off x="4498150" y="1529675"/>
            <a:ext cx="0" cy="3260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6" name="Google Shape;236;p27"/>
          <p:cNvCxnSpPr/>
          <p:nvPr/>
        </p:nvCxnSpPr>
        <p:spPr>
          <a:xfrm>
            <a:off x="1008375" y="2839650"/>
            <a:ext cx="7618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7" name="Google Shape;237;p27"/>
          <p:cNvSpPr txBox="1"/>
          <p:nvPr/>
        </p:nvSpPr>
        <p:spPr>
          <a:xfrm>
            <a:off x="3362075" y="4321300"/>
            <a:ext cx="10161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Not Curriculum Specific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443400" y="2324600"/>
            <a:ext cx="18243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Low Student Engagement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9" name="Google Shape;2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825" y="4321296"/>
            <a:ext cx="1824299" cy="447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2450" y="1344900"/>
            <a:ext cx="728412" cy="10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6823" y="3561500"/>
            <a:ext cx="1195114" cy="3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1450" y="1280250"/>
            <a:ext cx="728400" cy="7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4301" y="3000550"/>
            <a:ext cx="1485000" cy="3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4876" y="2197050"/>
            <a:ext cx="885825" cy="32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Current E-Learning Platforms are Not Meeting the Student Experience</a:t>
            </a:r>
            <a:endParaRPr sz="2400"/>
          </a:p>
        </p:txBody>
      </p:sp>
      <p:pic>
        <p:nvPicPr>
          <p:cNvPr id="250" name="Google Shape;250;p28" title="Points scored"/>
          <p:cNvPicPr preferRelativeResize="0"/>
          <p:nvPr/>
        </p:nvPicPr>
        <p:blipFill rotWithShape="1">
          <a:blip r:embed="rId3">
            <a:alphaModFix/>
          </a:blip>
          <a:srcRect b="14515" l="16950" r="15889" t="0"/>
          <a:stretch/>
        </p:blipFill>
        <p:spPr>
          <a:xfrm>
            <a:off x="1234162" y="1828575"/>
            <a:ext cx="4130325" cy="325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8"/>
          <p:cNvSpPr txBox="1"/>
          <p:nvPr/>
        </p:nvSpPr>
        <p:spPr>
          <a:xfrm>
            <a:off x="3660301" y="2865625"/>
            <a:ext cx="1016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36.3 %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28"/>
          <p:cNvSpPr txBox="1"/>
          <p:nvPr/>
        </p:nvSpPr>
        <p:spPr>
          <a:xfrm>
            <a:off x="2416950" y="2380350"/>
            <a:ext cx="8310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20 %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28"/>
          <p:cNvSpPr txBox="1"/>
          <p:nvPr/>
        </p:nvSpPr>
        <p:spPr>
          <a:xfrm>
            <a:off x="1925150" y="3311750"/>
            <a:ext cx="1264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16.4 %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28"/>
          <p:cNvSpPr txBox="1"/>
          <p:nvPr/>
        </p:nvSpPr>
        <p:spPr>
          <a:xfrm>
            <a:off x="2943525" y="4036375"/>
            <a:ext cx="1016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27.3 %</a:t>
            </a:r>
            <a:endParaRPr b="1"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5" name="Google Shape;255;p28"/>
          <p:cNvCxnSpPr/>
          <p:nvPr/>
        </p:nvCxnSpPr>
        <p:spPr>
          <a:xfrm>
            <a:off x="4343400" y="2309000"/>
            <a:ext cx="50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28"/>
          <p:cNvCxnSpPr/>
          <p:nvPr/>
        </p:nvCxnSpPr>
        <p:spPr>
          <a:xfrm rot="10800000">
            <a:off x="1782825" y="2229550"/>
            <a:ext cx="545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" name="Google Shape;257;p28"/>
          <p:cNvCxnSpPr/>
          <p:nvPr/>
        </p:nvCxnSpPr>
        <p:spPr>
          <a:xfrm>
            <a:off x="1267850" y="3729200"/>
            <a:ext cx="384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" name="Google Shape;258;p28"/>
          <p:cNvCxnSpPr/>
          <p:nvPr/>
        </p:nvCxnSpPr>
        <p:spPr>
          <a:xfrm flipH="1">
            <a:off x="4035150" y="4837325"/>
            <a:ext cx="570300" cy="1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9" name="Google Shape;259;p28"/>
          <p:cNvSpPr txBox="1"/>
          <p:nvPr/>
        </p:nvSpPr>
        <p:spPr>
          <a:xfrm>
            <a:off x="4626175" y="1943450"/>
            <a:ext cx="1363200" cy="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aleway"/>
                <a:ea typeface="Raleway"/>
                <a:cs typeface="Raleway"/>
                <a:sym typeface="Raleway"/>
              </a:rPr>
              <a:t>Irrelevant to WACE Curriculum 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0" name="Google Shape;260;p28"/>
          <p:cNvSpPr txBox="1"/>
          <p:nvPr/>
        </p:nvSpPr>
        <p:spPr>
          <a:xfrm>
            <a:off x="4453050" y="4442725"/>
            <a:ext cx="1190400" cy="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aleway"/>
                <a:ea typeface="Raleway"/>
                <a:cs typeface="Raleway"/>
                <a:sym typeface="Raleway"/>
              </a:rPr>
              <a:t>Credibility of Sources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62125" y="1882825"/>
            <a:ext cx="17844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aleway"/>
                <a:ea typeface="Raleway"/>
                <a:cs typeface="Raleway"/>
                <a:sym typeface="Raleway"/>
              </a:rPr>
              <a:t>Insufficient Practise Questions and Solutions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2" name="Google Shape;262;p28"/>
          <p:cNvSpPr txBox="1"/>
          <p:nvPr/>
        </p:nvSpPr>
        <p:spPr>
          <a:xfrm>
            <a:off x="-10550" y="3467038"/>
            <a:ext cx="1474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aleway"/>
                <a:ea typeface="Raleway"/>
                <a:cs typeface="Raleway"/>
                <a:sym typeface="Raleway"/>
              </a:rPr>
              <a:t>Unappealing Presentation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3" name="Google Shape;263;p28"/>
          <p:cNvSpPr/>
          <p:nvPr/>
        </p:nvSpPr>
        <p:spPr>
          <a:xfrm>
            <a:off x="6182750" y="2103775"/>
            <a:ext cx="347100" cy="3594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8"/>
          <p:cNvSpPr/>
          <p:nvPr/>
        </p:nvSpPr>
        <p:spPr>
          <a:xfrm>
            <a:off x="6182750" y="3246625"/>
            <a:ext cx="347100" cy="3594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8"/>
          <p:cNvSpPr/>
          <p:nvPr/>
        </p:nvSpPr>
        <p:spPr>
          <a:xfrm>
            <a:off x="6182750" y="4389475"/>
            <a:ext cx="347100" cy="3594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8"/>
          <p:cNvSpPr txBox="1"/>
          <p:nvPr/>
        </p:nvSpPr>
        <p:spPr>
          <a:xfrm>
            <a:off x="6182750" y="2094375"/>
            <a:ext cx="23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6182750" y="3246625"/>
            <a:ext cx="23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28"/>
          <p:cNvSpPr txBox="1"/>
          <p:nvPr/>
        </p:nvSpPr>
        <p:spPr>
          <a:xfrm>
            <a:off x="6182750" y="4389475"/>
            <a:ext cx="2355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28"/>
          <p:cNvSpPr txBox="1"/>
          <p:nvPr>
            <p:ph type="title"/>
          </p:nvPr>
        </p:nvSpPr>
        <p:spPr>
          <a:xfrm>
            <a:off x="5884500" y="1369575"/>
            <a:ext cx="3259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Students Want the Following:</a:t>
            </a:r>
            <a:endParaRPr sz="1400"/>
          </a:p>
        </p:txBody>
      </p:sp>
      <p:sp>
        <p:nvSpPr>
          <p:cNvPr id="270" name="Google Shape;270;p28"/>
          <p:cNvSpPr txBox="1"/>
          <p:nvPr/>
        </p:nvSpPr>
        <p:spPr>
          <a:xfrm>
            <a:off x="6673600" y="3057213"/>
            <a:ext cx="2609400" cy="10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Step-by-step guidance in applying content to questions.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1" name="Google Shape;271;p28"/>
          <p:cNvSpPr txBox="1"/>
          <p:nvPr/>
        </p:nvSpPr>
        <p:spPr>
          <a:xfrm>
            <a:off x="6723225" y="1954975"/>
            <a:ext cx="2218500" cy="7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CRAP</a:t>
            </a:r>
            <a:r>
              <a:rPr b="1" lang="en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Test employed on platform.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2" name="Google Shape;272;p28"/>
          <p:cNvSpPr txBox="1"/>
          <p:nvPr/>
        </p:nvSpPr>
        <p:spPr>
          <a:xfrm>
            <a:off x="6726275" y="4146200"/>
            <a:ext cx="2417700" cy="7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Varied approach: E.g. videos, diagrams to visualise concepts and aid understanding.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Positive Feedback Achieved on the Base Platform</a:t>
            </a:r>
            <a:endParaRPr sz="2400"/>
          </a:p>
        </p:txBody>
      </p:sp>
      <p:pic>
        <p:nvPicPr>
          <p:cNvPr id="278" name="Google Shape;2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43350"/>
            <a:ext cx="2984850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9"/>
          <p:cNvSpPr txBox="1"/>
          <p:nvPr/>
        </p:nvSpPr>
        <p:spPr>
          <a:xfrm>
            <a:off x="3325125" y="1635775"/>
            <a:ext cx="33528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accent2"/>
                </a:solidFill>
              </a:rPr>
              <a:t>“Thank you for the reply. My son Spencer is at boarding school in Perth-and we discovered your website when he was doing remote learning from home for a few weeks when the boarding houses were shut due to COVID. He really likes the way the information follows the syllabus,  the practice tests in Economics at the end of a topic and the description of models and the simple explanations of changes in them</a:t>
            </a:r>
            <a:r>
              <a:rPr i="1" lang="en" sz="1200">
                <a:solidFill>
                  <a:schemeClr val="accent2"/>
                </a:solidFill>
              </a:rPr>
              <a:t> ( egAD / AS model).</a:t>
            </a:r>
            <a:r>
              <a:rPr i="1" lang="en" sz="1200">
                <a:solidFill>
                  <a:schemeClr val="accent2"/>
                </a:solidFill>
              </a:rPr>
              <a:t> </a:t>
            </a:r>
            <a:endParaRPr i="1"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accent2"/>
                </a:solidFill>
              </a:rPr>
              <a:t>Thank you for the wonderful free resources and all the best for your future.”</a:t>
            </a:r>
            <a:endParaRPr i="1"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-"/>
            </a:pPr>
            <a:r>
              <a:rPr lang="en" sz="1200">
                <a:solidFill>
                  <a:schemeClr val="accent2"/>
                </a:solidFill>
              </a:rPr>
              <a:t>Kaylene </a:t>
            </a:r>
            <a:endParaRPr sz="1200">
              <a:solidFill>
                <a:schemeClr val="accen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(Parent from Regional WA)</a:t>
            </a:r>
            <a:endParaRPr sz="1200">
              <a:solidFill>
                <a:schemeClr val="accent2"/>
              </a:solidFill>
            </a:endParaRPr>
          </a:p>
        </p:txBody>
      </p:sp>
      <p:sp>
        <p:nvSpPr>
          <p:cNvPr id="280" name="Google Shape;280;p29"/>
          <p:cNvSpPr txBox="1"/>
          <p:nvPr/>
        </p:nvSpPr>
        <p:spPr>
          <a:xfrm>
            <a:off x="6865800" y="1573175"/>
            <a:ext cx="2121300" cy="30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222222"/>
                </a:solidFill>
                <a:highlight>
                  <a:srgbClr val="FFFFFF"/>
                </a:highlight>
              </a:rPr>
              <a:t>“Good morning Christian,</a:t>
            </a:r>
            <a:endParaRPr i="1"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222222"/>
                </a:solidFill>
                <a:highlight>
                  <a:srgbClr val="FFFFFF"/>
                </a:highlight>
              </a:rPr>
              <a:t>I stumbled across your resources for AIT ATAR while cramming this morning. Very well written and thoroughly explained.</a:t>
            </a:r>
            <a:endParaRPr i="1"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222222"/>
                </a:solidFill>
                <a:highlight>
                  <a:srgbClr val="FFFFFF"/>
                </a:highlight>
              </a:rPr>
              <a:t>Thank you very much for compiling these.”</a:t>
            </a:r>
            <a:endParaRPr i="1"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Char char="-"/>
            </a:pPr>
            <a:r>
              <a:rPr i="1" lang="en" sz="1200">
                <a:solidFill>
                  <a:srgbClr val="222222"/>
                </a:solidFill>
                <a:highlight>
                  <a:srgbClr val="FFFFFF"/>
                </a:highlight>
              </a:rPr>
              <a:t>Chris Grieg</a:t>
            </a:r>
            <a:endParaRPr i="1"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Milestones</a:t>
            </a:r>
            <a:endParaRPr/>
          </a:p>
        </p:txBody>
      </p:sp>
      <p:sp>
        <p:nvSpPr>
          <p:cNvPr id="286" name="Google Shape;286;p30"/>
          <p:cNvSpPr txBox="1"/>
          <p:nvPr>
            <p:ph idx="1" type="body"/>
          </p:nvPr>
        </p:nvSpPr>
        <p:spPr>
          <a:xfrm>
            <a:off x="729325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0"/>
          <p:cNvSpPr txBox="1"/>
          <p:nvPr>
            <p:ph idx="2" type="body"/>
          </p:nvPr>
        </p:nvSpPr>
        <p:spPr>
          <a:xfrm>
            <a:off x="4643604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Other Roles Available</a:t>
            </a:r>
            <a:endParaRPr b="1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Technology/Platform Developer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Technology Lead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Fundraising Lead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Marketing Lead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Schools Outreach Lead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Education Lead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Subject Lead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Student Opportunities Writer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Milestones (Short-Term)</a:t>
            </a:r>
            <a:endParaRPr/>
          </a:p>
        </p:txBody>
      </p:sp>
      <p:sp>
        <p:nvSpPr>
          <p:cNvPr id="293" name="Google Shape;293;p31"/>
          <p:cNvSpPr txBox="1"/>
          <p:nvPr>
            <p:ph idx="1" type="body"/>
          </p:nvPr>
        </p:nvSpPr>
        <p:spPr>
          <a:xfrm>
            <a:off x="729325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Short Term (0 - 6 Months)</a:t>
            </a:r>
            <a:endParaRPr b="1"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Develop 3 subjects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Endorsement by 6 schools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Obtain 6 teacher advisors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Become a not-for-profit organisation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Present at the ETAWA </a:t>
            </a:r>
            <a:r>
              <a:rPr lang="en" sz="1400"/>
              <a:t>conference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 sz="1400"/>
          </a:p>
        </p:txBody>
      </p:sp>
      <p:sp>
        <p:nvSpPr>
          <p:cNvPr id="294" name="Google Shape;294;p31"/>
          <p:cNvSpPr txBox="1"/>
          <p:nvPr>
            <p:ph idx="2" type="body"/>
          </p:nvPr>
        </p:nvSpPr>
        <p:spPr>
          <a:xfrm>
            <a:off x="4643604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Medium Term (6 - 18 months)</a:t>
            </a:r>
            <a:endParaRPr b="1"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Grow the team to cover all major topics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Obtain seed funding by grant providers including Lotterywest, Local Government and State Government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400"/>
              <a:t>Long Term (18+ months)</a:t>
            </a:r>
            <a:endParaRPr b="1"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Obtain funding from mining companies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Leave current full time job to expand ASG to interstate markets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 txBox="1"/>
          <p:nvPr>
            <p:ph type="title"/>
          </p:nvPr>
        </p:nvSpPr>
        <p:spPr>
          <a:xfrm>
            <a:off x="729450" y="1322450"/>
            <a:ext cx="7688400" cy="20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Mission Statement: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To be a </a:t>
            </a:r>
            <a:r>
              <a:rPr lang="en" sz="3200">
                <a:solidFill>
                  <a:schemeClr val="accent3"/>
                </a:solidFill>
              </a:rPr>
              <a:t>universal platform</a:t>
            </a:r>
            <a:r>
              <a:rPr lang="en" sz="3200"/>
              <a:t> that improves student results through </a:t>
            </a:r>
            <a:r>
              <a:rPr lang="en" sz="3200">
                <a:solidFill>
                  <a:schemeClr val="accent3"/>
                </a:solidFill>
              </a:rPr>
              <a:t>effective and attentive </a:t>
            </a:r>
            <a:r>
              <a:rPr lang="en" sz="3200"/>
              <a:t>study solutions </a:t>
            </a:r>
            <a:r>
              <a:rPr lang="en" sz="3200">
                <a:solidFill>
                  <a:schemeClr val="accent3"/>
                </a:solidFill>
              </a:rPr>
              <a:t>accessible to all</a:t>
            </a:r>
            <a:r>
              <a:rPr lang="en" sz="3200"/>
              <a:t>. </a:t>
            </a:r>
            <a:endParaRPr sz="3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Day and Bios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Workplace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 of Creating Content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 of Content</a:t>
            </a:r>
            <a:endParaRPr/>
          </a:p>
        </p:txBody>
      </p:sp>
      <p:sp>
        <p:nvSpPr>
          <p:cNvPr id="320" name="Google Shape;320;p36"/>
          <p:cNvSpPr txBox="1"/>
          <p:nvPr>
            <p:ph idx="1" type="body"/>
          </p:nvPr>
        </p:nvSpPr>
        <p:spPr>
          <a:xfrm>
            <a:off x="729450" y="1441200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directory page holds all the topics of the subject. Under each topic are the notes, worksheets and worked examples.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6"/>
          <p:cNvSpPr/>
          <p:nvPr/>
        </p:nvSpPr>
        <p:spPr>
          <a:xfrm>
            <a:off x="6003075" y="1441200"/>
            <a:ext cx="1335000" cy="71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Directory Page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2" name="Google Shape;322;p36"/>
          <p:cNvSpPr/>
          <p:nvPr/>
        </p:nvSpPr>
        <p:spPr>
          <a:xfrm>
            <a:off x="6003075" y="2580475"/>
            <a:ext cx="1335000" cy="71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Topics Page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3" name="Google Shape;323;p36"/>
          <p:cNvSpPr/>
          <p:nvPr/>
        </p:nvSpPr>
        <p:spPr>
          <a:xfrm>
            <a:off x="4572000" y="3817625"/>
            <a:ext cx="1335000" cy="71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Notes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4" name="Google Shape;324;p36"/>
          <p:cNvSpPr/>
          <p:nvPr/>
        </p:nvSpPr>
        <p:spPr>
          <a:xfrm>
            <a:off x="6003075" y="3788875"/>
            <a:ext cx="1335000" cy="71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Worksheets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5" name="Google Shape;325;p36"/>
          <p:cNvSpPr/>
          <p:nvPr/>
        </p:nvSpPr>
        <p:spPr>
          <a:xfrm>
            <a:off x="7398275" y="3788875"/>
            <a:ext cx="1335000" cy="71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Worked Examples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26" name="Google Shape;326;p36"/>
          <p:cNvCxnSpPr>
            <a:stCxn id="321" idx="2"/>
            <a:endCxn id="322" idx="0"/>
          </p:cNvCxnSpPr>
          <p:nvPr/>
        </p:nvCxnSpPr>
        <p:spPr>
          <a:xfrm>
            <a:off x="6670575" y="2159700"/>
            <a:ext cx="0" cy="420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7" name="Google Shape;327;p36"/>
          <p:cNvCxnSpPr>
            <a:stCxn id="322" idx="2"/>
            <a:endCxn id="324" idx="0"/>
          </p:cNvCxnSpPr>
          <p:nvPr/>
        </p:nvCxnSpPr>
        <p:spPr>
          <a:xfrm>
            <a:off x="6670575" y="3298975"/>
            <a:ext cx="0" cy="489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8" name="Google Shape;328;p36"/>
          <p:cNvCxnSpPr>
            <a:stCxn id="322" idx="2"/>
            <a:endCxn id="325" idx="0"/>
          </p:cNvCxnSpPr>
          <p:nvPr/>
        </p:nvCxnSpPr>
        <p:spPr>
          <a:xfrm>
            <a:off x="6670575" y="3298975"/>
            <a:ext cx="1395300" cy="489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9" name="Google Shape;329;p36"/>
          <p:cNvCxnSpPr>
            <a:stCxn id="322" idx="2"/>
            <a:endCxn id="323" idx="0"/>
          </p:cNvCxnSpPr>
          <p:nvPr/>
        </p:nvCxnSpPr>
        <p:spPr>
          <a:xfrm flipH="1">
            <a:off x="5239575" y="3298975"/>
            <a:ext cx="1431000" cy="518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57" name="Google Shape;157;p19"/>
          <p:cNvSpPr txBox="1"/>
          <p:nvPr>
            <p:ph idx="1" type="body"/>
          </p:nvPr>
        </p:nvSpPr>
        <p:spPr>
          <a:xfrm>
            <a:off x="729450" y="14412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1.. Introduction to the Team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2. Our Strategy and Impact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3. Introduction to ATAR Survival Guide Google Workplace Accounts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4. Tutorial on how to create a page for the ATAR Survival Guide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5. Student Pain Points Exercise - Creating a Better ATAR Survival Guide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5665" y="1266700"/>
            <a:ext cx="3328758" cy="373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7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Directory Page</a:t>
            </a:r>
            <a:endParaRPr/>
          </a:p>
        </p:txBody>
      </p:sp>
      <p:pic>
        <p:nvPicPr>
          <p:cNvPr id="336" name="Google Shape;33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50" y="1266700"/>
            <a:ext cx="4412308" cy="37315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p37"/>
          <p:cNvCxnSpPr>
            <a:stCxn id="338" idx="1"/>
          </p:cNvCxnSpPr>
          <p:nvPr/>
        </p:nvCxnSpPr>
        <p:spPr>
          <a:xfrm flipH="1">
            <a:off x="1709575" y="2571750"/>
            <a:ext cx="2080800" cy="4023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8" name="Google Shape;338;p37"/>
          <p:cNvSpPr txBox="1"/>
          <p:nvPr/>
        </p:nvSpPr>
        <p:spPr>
          <a:xfrm>
            <a:off x="3790375" y="2371650"/>
            <a:ext cx="1170900" cy="40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Topics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39" name="Google Shape;339;p37"/>
          <p:cNvCxnSpPr>
            <a:stCxn id="338" idx="3"/>
          </p:cNvCxnSpPr>
          <p:nvPr/>
        </p:nvCxnSpPr>
        <p:spPr>
          <a:xfrm>
            <a:off x="4961275" y="2571750"/>
            <a:ext cx="728100" cy="2154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8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Topics Page</a:t>
            </a:r>
            <a:endParaRPr/>
          </a:p>
        </p:txBody>
      </p:sp>
      <p:pic>
        <p:nvPicPr>
          <p:cNvPr id="345" name="Google Shape;3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1" y="1441200"/>
            <a:ext cx="2989049" cy="33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5665" y="1266700"/>
            <a:ext cx="3328758" cy="373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8"/>
          <p:cNvSpPr txBox="1"/>
          <p:nvPr/>
        </p:nvSpPr>
        <p:spPr>
          <a:xfrm>
            <a:off x="4143050" y="2365000"/>
            <a:ext cx="1170900" cy="615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Syllabus Notes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48" name="Google Shape;348;p38"/>
          <p:cNvCxnSpPr>
            <a:stCxn id="347" idx="1"/>
          </p:cNvCxnSpPr>
          <p:nvPr/>
        </p:nvCxnSpPr>
        <p:spPr>
          <a:xfrm flipH="1">
            <a:off x="3400250" y="2672800"/>
            <a:ext cx="742800" cy="687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9" name="Google Shape;349;p38"/>
          <p:cNvCxnSpPr>
            <a:stCxn id="347" idx="3"/>
          </p:cNvCxnSpPr>
          <p:nvPr/>
        </p:nvCxnSpPr>
        <p:spPr>
          <a:xfrm>
            <a:off x="5313950" y="2672800"/>
            <a:ext cx="415200" cy="6408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9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a Topic</a:t>
            </a:r>
            <a:endParaRPr/>
          </a:p>
        </p:txBody>
      </p:sp>
      <p:sp>
        <p:nvSpPr>
          <p:cNvPr id="355" name="Google Shape;355;p39"/>
          <p:cNvSpPr txBox="1"/>
          <p:nvPr>
            <p:ph idx="1" type="body"/>
          </p:nvPr>
        </p:nvSpPr>
        <p:spPr>
          <a:xfrm>
            <a:off x="729450" y="1441200"/>
            <a:ext cx="3842400" cy="314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a topic heading - these will be used to group different content together.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9554" y="1713750"/>
            <a:ext cx="3606075" cy="29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9"/>
          <p:cNvSpPr/>
          <p:nvPr/>
        </p:nvSpPr>
        <p:spPr>
          <a:xfrm>
            <a:off x="5383050" y="1610250"/>
            <a:ext cx="3761100" cy="12777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9"/>
          <p:cNvSpPr txBox="1"/>
          <p:nvPr>
            <p:ph idx="1" type="body"/>
          </p:nvPr>
        </p:nvSpPr>
        <p:spPr>
          <a:xfrm>
            <a:off x="5469550" y="1185888"/>
            <a:ext cx="33135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chemeClr val="accent5"/>
                </a:solidFill>
              </a:rPr>
              <a:t>Topic Section</a:t>
            </a:r>
            <a:endParaRPr b="1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a Topic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1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1: Go to Wix Dashboard</a:t>
            </a:r>
            <a:endParaRPr/>
          </a:p>
        </p:txBody>
      </p:sp>
      <p:sp>
        <p:nvSpPr>
          <p:cNvPr id="369" name="Google Shape;369;p41"/>
          <p:cNvSpPr txBox="1"/>
          <p:nvPr>
            <p:ph idx="1" type="body"/>
          </p:nvPr>
        </p:nvSpPr>
        <p:spPr>
          <a:xfrm>
            <a:off x="729325" y="1441200"/>
            <a:ext cx="2511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Click on Content Manager</a:t>
            </a:r>
            <a:endParaRPr/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3275" y="1441200"/>
            <a:ext cx="5292025" cy="3193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41"/>
          <p:cNvCxnSpPr/>
          <p:nvPr/>
        </p:nvCxnSpPr>
        <p:spPr>
          <a:xfrm>
            <a:off x="2887800" y="3702300"/>
            <a:ext cx="4992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2" name="Google Shape;372;p41"/>
          <p:cNvSpPr/>
          <p:nvPr/>
        </p:nvSpPr>
        <p:spPr>
          <a:xfrm>
            <a:off x="3387000" y="3506650"/>
            <a:ext cx="1104300" cy="332700"/>
          </a:xfrm>
          <a:prstGeom prst="ellipse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2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2: Select the ‘Topics’ Database</a:t>
            </a:r>
            <a:endParaRPr/>
          </a:p>
        </p:txBody>
      </p:sp>
      <p:sp>
        <p:nvSpPr>
          <p:cNvPr id="378" name="Google Shape;378;p42"/>
          <p:cNvSpPr txBox="1"/>
          <p:nvPr>
            <p:ph idx="1" type="body"/>
          </p:nvPr>
        </p:nvSpPr>
        <p:spPr>
          <a:xfrm>
            <a:off x="729325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400" y="1441200"/>
            <a:ext cx="7542502" cy="34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2"/>
          <p:cNvSpPr/>
          <p:nvPr/>
        </p:nvSpPr>
        <p:spPr>
          <a:xfrm>
            <a:off x="3353600" y="3020900"/>
            <a:ext cx="1044600" cy="10248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3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3: Add New Item</a:t>
            </a:r>
            <a:endParaRPr/>
          </a:p>
        </p:txBody>
      </p:sp>
      <p:pic>
        <p:nvPicPr>
          <p:cNvPr id="386" name="Google Shape;38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75" y="1465825"/>
            <a:ext cx="8262149" cy="3409918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3"/>
          <p:cNvSpPr/>
          <p:nvPr/>
        </p:nvSpPr>
        <p:spPr>
          <a:xfrm>
            <a:off x="7632075" y="1676775"/>
            <a:ext cx="1044600" cy="6474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4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4: Fill Out the Form</a:t>
            </a:r>
            <a:endParaRPr/>
          </a:p>
        </p:txBody>
      </p:sp>
      <p:pic>
        <p:nvPicPr>
          <p:cNvPr id="393" name="Google Shape;39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1306100"/>
            <a:ext cx="5225047" cy="37315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44"/>
          <p:cNvCxnSpPr/>
          <p:nvPr/>
        </p:nvCxnSpPr>
        <p:spPr>
          <a:xfrm rot="10800000">
            <a:off x="5875300" y="2265050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5" name="Google Shape;395;p44"/>
          <p:cNvSpPr txBox="1"/>
          <p:nvPr>
            <p:ph idx="4294967295" type="body"/>
          </p:nvPr>
        </p:nvSpPr>
        <p:spPr>
          <a:xfrm>
            <a:off x="6334575" y="2092250"/>
            <a:ext cx="18432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Name of the Topic</a:t>
            </a:r>
            <a:endParaRPr b="1" sz="1000">
              <a:solidFill>
                <a:schemeClr val="accent5"/>
              </a:solidFill>
            </a:endParaRPr>
          </a:p>
        </p:txBody>
      </p:sp>
      <p:cxnSp>
        <p:nvCxnSpPr>
          <p:cNvPr id="396" name="Google Shape;396;p44"/>
          <p:cNvCxnSpPr/>
          <p:nvPr/>
        </p:nvCxnSpPr>
        <p:spPr>
          <a:xfrm rot="10800000">
            <a:off x="5875300" y="2690250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7" name="Google Shape;397;p44"/>
          <p:cNvSpPr txBox="1"/>
          <p:nvPr>
            <p:ph idx="4294967295" type="body"/>
          </p:nvPr>
        </p:nvSpPr>
        <p:spPr>
          <a:xfrm>
            <a:off x="6334575" y="2517450"/>
            <a:ext cx="25818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Name of the Topic Again</a:t>
            </a:r>
            <a:endParaRPr b="1" sz="1000">
              <a:solidFill>
                <a:schemeClr val="accent5"/>
              </a:solidFill>
            </a:endParaRPr>
          </a:p>
        </p:txBody>
      </p:sp>
      <p:cxnSp>
        <p:nvCxnSpPr>
          <p:cNvPr id="398" name="Google Shape;398;p44"/>
          <p:cNvCxnSpPr/>
          <p:nvPr/>
        </p:nvCxnSpPr>
        <p:spPr>
          <a:xfrm rot="10800000">
            <a:off x="5875300" y="3115450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9" name="Google Shape;399;p44"/>
          <p:cNvSpPr txBox="1"/>
          <p:nvPr>
            <p:ph idx="4294967295" type="body"/>
          </p:nvPr>
        </p:nvSpPr>
        <p:spPr>
          <a:xfrm>
            <a:off x="6334575" y="2942650"/>
            <a:ext cx="25818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Curriculum (WACE)</a:t>
            </a:r>
            <a:endParaRPr b="1" sz="1000">
              <a:solidFill>
                <a:schemeClr val="accent5"/>
              </a:solidFill>
            </a:endParaRPr>
          </a:p>
        </p:txBody>
      </p:sp>
      <p:cxnSp>
        <p:nvCxnSpPr>
          <p:cNvPr id="400" name="Google Shape;400;p44"/>
          <p:cNvCxnSpPr/>
          <p:nvPr/>
        </p:nvCxnSpPr>
        <p:spPr>
          <a:xfrm rot="10800000">
            <a:off x="5875300" y="3507400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1" name="Google Shape;401;p44"/>
          <p:cNvSpPr txBox="1"/>
          <p:nvPr>
            <p:ph idx="4294967295" type="body"/>
          </p:nvPr>
        </p:nvSpPr>
        <p:spPr>
          <a:xfrm>
            <a:off x="6334575" y="3254750"/>
            <a:ext cx="2581800" cy="4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Subject (E.g Economics, Biology or Computer Science)</a:t>
            </a:r>
            <a:endParaRPr b="1" sz="1000">
              <a:solidFill>
                <a:schemeClr val="accent5"/>
              </a:solidFill>
            </a:endParaRPr>
          </a:p>
        </p:txBody>
      </p:sp>
      <p:cxnSp>
        <p:nvCxnSpPr>
          <p:cNvPr id="402" name="Google Shape;402;p44"/>
          <p:cNvCxnSpPr/>
          <p:nvPr/>
        </p:nvCxnSpPr>
        <p:spPr>
          <a:xfrm rot="10800000">
            <a:off x="5875300" y="3925950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3" name="Google Shape;403;p44"/>
          <p:cNvSpPr txBox="1"/>
          <p:nvPr>
            <p:ph idx="4294967295" type="body"/>
          </p:nvPr>
        </p:nvSpPr>
        <p:spPr>
          <a:xfrm>
            <a:off x="6334575" y="3673300"/>
            <a:ext cx="25818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Unit (E.g Unit 1, Unit 2, Unit 3 or Unit 4)</a:t>
            </a:r>
            <a:endParaRPr b="1" sz="10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5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5: Add Cover Photo</a:t>
            </a:r>
            <a:endParaRPr/>
          </a:p>
        </p:txBody>
      </p:sp>
      <p:pic>
        <p:nvPicPr>
          <p:cNvPr id="409" name="Google Shape;40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1259525"/>
            <a:ext cx="6916212" cy="3731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0" name="Google Shape;410;p45"/>
          <p:cNvCxnSpPr/>
          <p:nvPr/>
        </p:nvCxnSpPr>
        <p:spPr>
          <a:xfrm rot="10800000">
            <a:off x="6334425" y="1816650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1" name="Google Shape;411;p45"/>
          <p:cNvSpPr txBox="1"/>
          <p:nvPr>
            <p:ph idx="4294967295" type="body"/>
          </p:nvPr>
        </p:nvSpPr>
        <p:spPr>
          <a:xfrm>
            <a:off x="6793700" y="1564000"/>
            <a:ext cx="2195700" cy="484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Search for an Image that Best Captures the Topic</a:t>
            </a:r>
            <a:endParaRPr b="1" sz="10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00" y="1259525"/>
            <a:ext cx="6488900" cy="362012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6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5: Select an Image from Wix or Unsplash</a:t>
            </a:r>
            <a:endParaRPr/>
          </a:p>
        </p:txBody>
      </p:sp>
      <p:cxnSp>
        <p:nvCxnSpPr>
          <p:cNvPr id="418" name="Google Shape;418;p46"/>
          <p:cNvCxnSpPr/>
          <p:nvPr/>
        </p:nvCxnSpPr>
        <p:spPr>
          <a:xfrm rot="10800000">
            <a:off x="6281200" y="2582000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9" name="Google Shape;419;p46"/>
          <p:cNvSpPr txBox="1"/>
          <p:nvPr>
            <p:ph idx="4294967295" type="body"/>
          </p:nvPr>
        </p:nvSpPr>
        <p:spPr>
          <a:xfrm>
            <a:off x="6740475" y="2329350"/>
            <a:ext cx="2195700" cy="484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Wix Images</a:t>
            </a:r>
            <a:endParaRPr b="1" sz="1000">
              <a:solidFill>
                <a:schemeClr val="accent5"/>
              </a:solidFill>
            </a:endParaRPr>
          </a:p>
        </p:txBody>
      </p:sp>
      <p:cxnSp>
        <p:nvCxnSpPr>
          <p:cNvPr id="420" name="Google Shape;420;p46"/>
          <p:cNvCxnSpPr/>
          <p:nvPr/>
        </p:nvCxnSpPr>
        <p:spPr>
          <a:xfrm rot="10800000">
            <a:off x="6281200" y="4384575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1" name="Google Shape;421;p46"/>
          <p:cNvSpPr txBox="1"/>
          <p:nvPr>
            <p:ph idx="4294967295" type="body"/>
          </p:nvPr>
        </p:nvSpPr>
        <p:spPr>
          <a:xfrm>
            <a:off x="6740475" y="4131925"/>
            <a:ext cx="2195700" cy="484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Unsplash</a:t>
            </a:r>
            <a:endParaRPr b="1" sz="10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Team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7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6: Find an Icon</a:t>
            </a:r>
            <a:endParaRPr/>
          </a:p>
        </p:txBody>
      </p:sp>
      <p:sp>
        <p:nvSpPr>
          <p:cNvPr id="427" name="Google Shape;427;p47"/>
          <p:cNvSpPr txBox="1"/>
          <p:nvPr>
            <p:ph idx="1" type="body"/>
          </p:nvPr>
        </p:nvSpPr>
        <p:spPr>
          <a:xfrm>
            <a:off x="729450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 to FlatIcon.com and use the following login details: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Email: </a:t>
            </a:r>
            <a:r>
              <a:rPr lang="en" u="sng">
                <a:solidFill>
                  <a:schemeClr val="hlink"/>
                </a:solidFill>
                <a:hlinkClick r:id="rId3"/>
              </a:rPr>
              <a:t>christian.bien@atarsurvivalguide.com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Password: </a:t>
            </a:r>
            <a:r>
              <a:rPr b="1" lang="en"/>
              <a:t>ah3y6chXUz!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Download an Icon size of 256px.</a:t>
            </a:r>
            <a:endParaRPr/>
          </a:p>
        </p:txBody>
      </p:sp>
      <p:pic>
        <p:nvPicPr>
          <p:cNvPr id="428" name="Google Shape;42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975" y="1166375"/>
            <a:ext cx="4335573" cy="3021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8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6: Upload Icon</a:t>
            </a:r>
            <a:endParaRPr/>
          </a:p>
        </p:txBody>
      </p:sp>
      <p:sp>
        <p:nvSpPr>
          <p:cNvPr id="434" name="Google Shape;434;p48"/>
          <p:cNvSpPr txBox="1"/>
          <p:nvPr>
            <p:ph idx="1" type="body"/>
          </p:nvPr>
        </p:nvSpPr>
        <p:spPr>
          <a:xfrm>
            <a:off x="729325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8"/>
          <p:cNvSpPr txBox="1"/>
          <p:nvPr>
            <p:ph idx="2" type="body"/>
          </p:nvPr>
        </p:nvSpPr>
        <p:spPr>
          <a:xfrm>
            <a:off x="7405849" y="1441200"/>
            <a:ext cx="1483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Head to 1. Icons Folder</a:t>
            </a:r>
            <a:endParaRPr b="1"/>
          </a:p>
        </p:txBody>
      </p:sp>
      <p:pic>
        <p:nvPicPr>
          <p:cNvPr id="436" name="Google Shape;43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902" y="1441198"/>
            <a:ext cx="6587646" cy="3694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8"/>
          <p:cNvSpPr/>
          <p:nvPr/>
        </p:nvSpPr>
        <p:spPr>
          <a:xfrm>
            <a:off x="2943575" y="2255650"/>
            <a:ext cx="829200" cy="8319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9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6: Select the Icon</a:t>
            </a:r>
            <a:endParaRPr/>
          </a:p>
        </p:txBody>
      </p:sp>
      <p:sp>
        <p:nvSpPr>
          <p:cNvPr id="443" name="Google Shape;443;p49"/>
          <p:cNvSpPr txBox="1"/>
          <p:nvPr>
            <p:ph idx="1" type="body"/>
          </p:nvPr>
        </p:nvSpPr>
        <p:spPr>
          <a:xfrm>
            <a:off x="729325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9"/>
          <p:cNvSpPr txBox="1"/>
          <p:nvPr>
            <p:ph idx="2" type="body"/>
          </p:nvPr>
        </p:nvSpPr>
        <p:spPr>
          <a:xfrm>
            <a:off x="7179599" y="1441200"/>
            <a:ext cx="17766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Drag and drop the icon to upload.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Select the icon.</a:t>
            </a:r>
            <a:endParaRPr/>
          </a:p>
        </p:txBody>
      </p:sp>
      <p:pic>
        <p:nvPicPr>
          <p:cNvPr id="445" name="Google Shape;44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825" y="1333953"/>
            <a:ext cx="6695350" cy="37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0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7: Select a Colour</a:t>
            </a:r>
            <a:endParaRPr/>
          </a:p>
        </p:txBody>
      </p:sp>
      <p:sp>
        <p:nvSpPr>
          <p:cNvPr id="451" name="Google Shape;451;p50"/>
          <p:cNvSpPr txBox="1"/>
          <p:nvPr>
            <p:ph idx="1" type="body"/>
          </p:nvPr>
        </p:nvSpPr>
        <p:spPr>
          <a:xfrm>
            <a:off x="729450" y="144120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Maths: </a:t>
            </a:r>
            <a:r>
              <a:rPr lang="en"/>
              <a:t>Red - #DF2F59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Science: </a:t>
            </a:r>
            <a:r>
              <a:rPr lang="en"/>
              <a:t>Green - </a:t>
            </a:r>
            <a:r>
              <a:rPr lang="en"/>
              <a:t>#</a:t>
            </a:r>
            <a:r>
              <a:rPr lang="en" sz="1050">
                <a:solidFill>
                  <a:srgbClr val="42485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157348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Technologies: </a:t>
            </a:r>
            <a:r>
              <a:rPr lang="en"/>
              <a:t>Blue - #</a:t>
            </a:r>
            <a:r>
              <a:rPr lang="en" sz="1050">
                <a:solidFill>
                  <a:srgbClr val="42485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4E7FFF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Social Sciences &amp; Business: </a:t>
            </a:r>
            <a:r>
              <a:rPr lang="en"/>
              <a:t>Yellow - #</a:t>
            </a:r>
            <a:r>
              <a:rPr lang="en" sz="1050">
                <a:solidFill>
                  <a:srgbClr val="42485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F2B60F</a:t>
            </a:r>
            <a:endParaRPr b="1"/>
          </a:p>
        </p:txBody>
      </p:sp>
      <p:pic>
        <p:nvPicPr>
          <p:cNvPr id="452" name="Google Shape;45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9425" y="1390675"/>
            <a:ext cx="4138349" cy="1486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3" name="Google Shape;453;p50"/>
          <p:cNvCxnSpPr/>
          <p:nvPr/>
        </p:nvCxnSpPr>
        <p:spPr>
          <a:xfrm>
            <a:off x="4451475" y="2071450"/>
            <a:ext cx="4191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1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8: Sort It Out</a:t>
            </a:r>
            <a:endParaRPr/>
          </a:p>
        </p:txBody>
      </p:sp>
      <p:sp>
        <p:nvSpPr>
          <p:cNvPr id="459" name="Google Shape;459;p51"/>
          <p:cNvSpPr txBox="1"/>
          <p:nvPr>
            <p:ph idx="1" type="body"/>
          </p:nvPr>
        </p:nvSpPr>
        <p:spPr>
          <a:xfrm>
            <a:off x="729450" y="1441200"/>
            <a:ext cx="7688700" cy="5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Sorts tell the platform where to order the data.</a:t>
            </a:r>
            <a:endParaRPr/>
          </a:p>
        </p:txBody>
      </p:sp>
      <p:sp>
        <p:nvSpPr>
          <p:cNvPr id="460" name="Google Shape;460;p51"/>
          <p:cNvSpPr txBox="1"/>
          <p:nvPr/>
        </p:nvSpPr>
        <p:spPr>
          <a:xfrm>
            <a:off x="2428700" y="2029500"/>
            <a:ext cx="421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B 1. 03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61" name="Google Shape;461;p51"/>
          <p:cNvCxnSpPr>
            <a:stCxn id="462" idx="0"/>
          </p:cNvCxnSpPr>
          <p:nvPr/>
        </p:nvCxnSpPr>
        <p:spPr>
          <a:xfrm flipH="1" rot="10800000">
            <a:off x="1551600" y="2555100"/>
            <a:ext cx="2261100" cy="74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2" name="Google Shape;462;p51"/>
          <p:cNvSpPr txBox="1"/>
          <p:nvPr>
            <p:ph idx="1" type="body"/>
          </p:nvPr>
        </p:nvSpPr>
        <p:spPr>
          <a:xfrm>
            <a:off x="727650" y="3297000"/>
            <a:ext cx="1647900" cy="5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Subject letter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(E.g B for biology)</a:t>
            </a:r>
            <a:endParaRPr/>
          </a:p>
        </p:txBody>
      </p:sp>
      <p:sp>
        <p:nvSpPr>
          <p:cNvPr id="463" name="Google Shape;463;p51"/>
          <p:cNvSpPr txBox="1"/>
          <p:nvPr>
            <p:ph idx="1" type="body"/>
          </p:nvPr>
        </p:nvSpPr>
        <p:spPr>
          <a:xfrm>
            <a:off x="3401900" y="3297000"/>
            <a:ext cx="1647900" cy="5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Unit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(E.g 3 for Unit 3)</a:t>
            </a:r>
            <a:endParaRPr/>
          </a:p>
        </p:txBody>
      </p:sp>
      <p:sp>
        <p:nvSpPr>
          <p:cNvPr id="464" name="Google Shape;464;p51"/>
          <p:cNvSpPr txBox="1"/>
          <p:nvPr>
            <p:ph idx="1" type="body"/>
          </p:nvPr>
        </p:nvSpPr>
        <p:spPr>
          <a:xfrm>
            <a:off x="5304300" y="3297000"/>
            <a:ext cx="3192900" cy="5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Topic Rank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(E.g 03 for the 3rd topic on the list).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Important - make sure to put the 0 for single digit ranks.)</a:t>
            </a:r>
            <a:endParaRPr/>
          </a:p>
        </p:txBody>
      </p:sp>
      <p:cxnSp>
        <p:nvCxnSpPr>
          <p:cNvPr id="465" name="Google Shape;465;p51"/>
          <p:cNvCxnSpPr/>
          <p:nvPr/>
        </p:nvCxnSpPr>
        <p:spPr>
          <a:xfrm flipH="1" rot="10800000">
            <a:off x="3752825" y="2555175"/>
            <a:ext cx="645600" cy="78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6" name="Google Shape;466;p51"/>
          <p:cNvCxnSpPr/>
          <p:nvPr/>
        </p:nvCxnSpPr>
        <p:spPr>
          <a:xfrm rot="10800000">
            <a:off x="4903975" y="2608325"/>
            <a:ext cx="851700" cy="73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2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 and You’re Done! </a:t>
            </a:r>
            <a:endParaRPr/>
          </a:p>
        </p:txBody>
      </p:sp>
      <p:sp>
        <p:nvSpPr>
          <p:cNvPr id="472" name="Google Shape;472;p52"/>
          <p:cNvSpPr txBox="1"/>
          <p:nvPr>
            <p:ph idx="1" type="body"/>
          </p:nvPr>
        </p:nvSpPr>
        <p:spPr>
          <a:xfrm>
            <a:off x="729450" y="1441200"/>
            <a:ext cx="7688700" cy="50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You should see your topic now appear on the live website.</a:t>
            </a:r>
            <a:endParaRPr/>
          </a:p>
        </p:txBody>
      </p:sp>
      <p:pic>
        <p:nvPicPr>
          <p:cNvPr id="473" name="Google Shape;47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500" y="2648688"/>
            <a:ext cx="4489300" cy="14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2"/>
          <p:cNvSpPr/>
          <p:nvPr/>
        </p:nvSpPr>
        <p:spPr>
          <a:xfrm>
            <a:off x="4157400" y="2914400"/>
            <a:ext cx="473700" cy="4725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5" name="Google Shape;47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750" y="1949700"/>
            <a:ext cx="3560723" cy="28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3C63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3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Note Pages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4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Step 1: Go to the Content Manager and Select ‘Content’ </a:t>
            </a:r>
            <a:endParaRPr sz="2200"/>
          </a:p>
        </p:txBody>
      </p:sp>
      <p:sp>
        <p:nvSpPr>
          <p:cNvPr id="486" name="Google Shape;486;p54"/>
          <p:cNvSpPr txBox="1"/>
          <p:nvPr>
            <p:ph idx="4294967295" type="body"/>
          </p:nvPr>
        </p:nvSpPr>
        <p:spPr>
          <a:xfrm>
            <a:off x="729325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87" name="Google Shape;48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400" y="1441200"/>
            <a:ext cx="7542502" cy="34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4"/>
          <p:cNvSpPr/>
          <p:nvPr/>
        </p:nvSpPr>
        <p:spPr>
          <a:xfrm>
            <a:off x="5708050" y="2151600"/>
            <a:ext cx="1044600" cy="10248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450" y="1268600"/>
            <a:ext cx="5663095" cy="3731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5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2: Fill Out Descriptive Details</a:t>
            </a:r>
            <a:endParaRPr/>
          </a:p>
        </p:txBody>
      </p:sp>
      <p:cxnSp>
        <p:nvCxnSpPr>
          <p:cNvPr id="495" name="Google Shape;495;p55"/>
          <p:cNvCxnSpPr/>
          <p:nvPr/>
        </p:nvCxnSpPr>
        <p:spPr>
          <a:xfrm rot="10800000">
            <a:off x="5540250" y="2398950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6" name="Google Shape;496;p55"/>
          <p:cNvSpPr txBox="1"/>
          <p:nvPr>
            <p:ph idx="4294967295" type="body"/>
          </p:nvPr>
        </p:nvSpPr>
        <p:spPr>
          <a:xfrm>
            <a:off x="5999525" y="2226150"/>
            <a:ext cx="18432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Name of the Content</a:t>
            </a:r>
            <a:endParaRPr b="1" sz="1000">
              <a:solidFill>
                <a:schemeClr val="accent5"/>
              </a:solidFill>
            </a:endParaRPr>
          </a:p>
        </p:txBody>
      </p:sp>
      <p:cxnSp>
        <p:nvCxnSpPr>
          <p:cNvPr id="497" name="Google Shape;497;p55"/>
          <p:cNvCxnSpPr/>
          <p:nvPr/>
        </p:nvCxnSpPr>
        <p:spPr>
          <a:xfrm rot="10800000">
            <a:off x="5540250" y="3319750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8" name="Google Shape;498;p55"/>
          <p:cNvSpPr txBox="1"/>
          <p:nvPr>
            <p:ph idx="4294967295" type="body"/>
          </p:nvPr>
        </p:nvSpPr>
        <p:spPr>
          <a:xfrm>
            <a:off x="5999525" y="3146950"/>
            <a:ext cx="24945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Topic Header 				(Must be Exact Same Wording)</a:t>
            </a:r>
            <a:endParaRPr b="1" sz="1000">
              <a:solidFill>
                <a:schemeClr val="accent5"/>
              </a:solidFill>
            </a:endParaRPr>
          </a:p>
        </p:txBody>
      </p:sp>
      <p:cxnSp>
        <p:nvCxnSpPr>
          <p:cNvPr id="499" name="Google Shape;499;p55"/>
          <p:cNvCxnSpPr/>
          <p:nvPr/>
        </p:nvCxnSpPr>
        <p:spPr>
          <a:xfrm rot="10800000">
            <a:off x="5540250" y="3807200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0" name="Google Shape;500;p55"/>
          <p:cNvSpPr txBox="1"/>
          <p:nvPr>
            <p:ph idx="4294967295" type="body"/>
          </p:nvPr>
        </p:nvSpPr>
        <p:spPr>
          <a:xfrm>
            <a:off x="5999525" y="3634400"/>
            <a:ext cx="24945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Curriculum</a:t>
            </a:r>
            <a:r>
              <a:rPr b="1" lang="en" sz="1000">
                <a:solidFill>
                  <a:schemeClr val="accent5"/>
                </a:solidFill>
              </a:rPr>
              <a:t>				(Always WACE)</a:t>
            </a:r>
            <a:endParaRPr b="1" sz="1000">
              <a:solidFill>
                <a:schemeClr val="accent5"/>
              </a:solidFill>
            </a:endParaRPr>
          </a:p>
        </p:txBody>
      </p:sp>
      <p:cxnSp>
        <p:nvCxnSpPr>
          <p:cNvPr id="501" name="Google Shape;501;p55"/>
          <p:cNvCxnSpPr/>
          <p:nvPr/>
        </p:nvCxnSpPr>
        <p:spPr>
          <a:xfrm rot="10800000">
            <a:off x="5540250" y="4339925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2" name="Google Shape;502;p55"/>
          <p:cNvSpPr txBox="1"/>
          <p:nvPr>
            <p:ph idx="4294967295" type="body"/>
          </p:nvPr>
        </p:nvSpPr>
        <p:spPr>
          <a:xfrm>
            <a:off x="5999525" y="4167125"/>
            <a:ext cx="24945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Subjects</a:t>
            </a:r>
            <a:r>
              <a:rPr b="1" lang="en" sz="1000">
                <a:solidFill>
                  <a:schemeClr val="accent5"/>
                </a:solidFill>
              </a:rPr>
              <a:t>				(E</a:t>
            </a:r>
            <a:r>
              <a:rPr b="1" lang="en" sz="1000">
                <a:solidFill>
                  <a:schemeClr val="accent5"/>
                </a:solidFill>
              </a:rPr>
              <a:t>.g. </a:t>
            </a:r>
            <a:r>
              <a:rPr b="1" lang="en" sz="1000">
                <a:solidFill>
                  <a:schemeClr val="accent5"/>
                </a:solidFill>
              </a:rPr>
              <a:t>Economics, Biology)</a:t>
            </a:r>
            <a:endParaRPr b="1" sz="1000">
              <a:solidFill>
                <a:schemeClr val="accent5"/>
              </a:solidFill>
            </a:endParaRPr>
          </a:p>
        </p:txBody>
      </p:sp>
      <p:cxnSp>
        <p:nvCxnSpPr>
          <p:cNvPr id="503" name="Google Shape;503;p55"/>
          <p:cNvCxnSpPr/>
          <p:nvPr/>
        </p:nvCxnSpPr>
        <p:spPr>
          <a:xfrm rot="10800000">
            <a:off x="5540250" y="4827375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4" name="Google Shape;504;p55"/>
          <p:cNvSpPr txBox="1"/>
          <p:nvPr>
            <p:ph idx="4294967295" type="body"/>
          </p:nvPr>
        </p:nvSpPr>
        <p:spPr>
          <a:xfrm>
            <a:off x="5999525" y="4654575"/>
            <a:ext cx="24945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Unit	</a:t>
            </a:r>
            <a:r>
              <a:rPr b="1" lang="en" sz="1000">
                <a:solidFill>
                  <a:schemeClr val="accent5"/>
                </a:solidFill>
              </a:rPr>
              <a:t>				(E.g. Unit 1, Unit 2, Unit 3, Unit 4)</a:t>
            </a:r>
            <a:endParaRPr b="1" sz="1000">
              <a:solidFill>
                <a:schemeClr val="accent5"/>
              </a:solidFill>
            </a:endParaRPr>
          </a:p>
        </p:txBody>
      </p:sp>
      <p:cxnSp>
        <p:nvCxnSpPr>
          <p:cNvPr id="505" name="Google Shape;505;p55"/>
          <p:cNvCxnSpPr/>
          <p:nvPr/>
        </p:nvCxnSpPr>
        <p:spPr>
          <a:xfrm rot="10800000">
            <a:off x="5540250" y="2859350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6" name="Google Shape;506;p55"/>
          <p:cNvSpPr txBox="1"/>
          <p:nvPr>
            <p:ph idx="4294967295" type="body"/>
          </p:nvPr>
        </p:nvSpPr>
        <p:spPr>
          <a:xfrm>
            <a:off x="5999525" y="2686550"/>
            <a:ext cx="18432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Contributor - Your Name</a:t>
            </a:r>
            <a:endParaRPr b="1" sz="10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6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3: Select Featured Icon</a:t>
            </a:r>
            <a:endParaRPr/>
          </a:p>
        </p:txBody>
      </p:sp>
      <p:sp>
        <p:nvSpPr>
          <p:cNvPr id="512" name="Google Shape;512;p56"/>
          <p:cNvSpPr txBox="1"/>
          <p:nvPr>
            <p:ph idx="1" type="body"/>
          </p:nvPr>
        </p:nvSpPr>
        <p:spPr>
          <a:xfrm>
            <a:off x="729325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56"/>
          <p:cNvSpPr txBox="1"/>
          <p:nvPr>
            <p:ph idx="2" type="body"/>
          </p:nvPr>
        </p:nvSpPr>
        <p:spPr>
          <a:xfrm>
            <a:off x="7179599" y="1441200"/>
            <a:ext cx="17766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Drag and drop the FlatIcon into the ‘2.Icons’ folder.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Select the icon.</a:t>
            </a:r>
            <a:endParaRPr/>
          </a:p>
        </p:txBody>
      </p:sp>
      <p:pic>
        <p:nvPicPr>
          <p:cNvPr id="514" name="Google Shape;51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825" y="1333953"/>
            <a:ext cx="6695350" cy="37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</a:t>
            </a:r>
            <a:endParaRPr/>
          </a:p>
        </p:txBody>
      </p:sp>
      <p:pic>
        <p:nvPicPr>
          <p:cNvPr id="168" name="Google Shape;168;p21"/>
          <p:cNvPicPr preferRelativeResize="0"/>
          <p:nvPr/>
        </p:nvPicPr>
        <p:blipFill rotWithShape="1">
          <a:blip r:embed="rId3">
            <a:alphaModFix/>
          </a:blip>
          <a:srcRect b="12853" l="0" r="0" t="12846"/>
          <a:stretch/>
        </p:blipFill>
        <p:spPr>
          <a:xfrm>
            <a:off x="351975" y="1678150"/>
            <a:ext cx="1408800" cy="1396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 rotWithShape="1">
          <a:blip r:embed="rId4">
            <a:alphaModFix/>
          </a:blip>
          <a:srcRect b="9011" l="10753" r="10753" t="32662"/>
          <a:stretch/>
        </p:blipFill>
        <p:spPr>
          <a:xfrm>
            <a:off x="2148749" y="1678150"/>
            <a:ext cx="1408800" cy="1396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187275" y="1277950"/>
            <a:ext cx="33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Core Team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3789775" y="1277950"/>
            <a:ext cx="52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Advisory Team</a:t>
            </a:r>
            <a:endParaRPr b="1">
              <a:solidFill>
                <a:schemeClr val="accent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5">
            <a:alphaModFix/>
          </a:blip>
          <a:srcRect b="455" l="0" r="0" t="455"/>
          <a:stretch/>
        </p:blipFill>
        <p:spPr>
          <a:xfrm>
            <a:off x="3872926" y="1678150"/>
            <a:ext cx="1408800" cy="1396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 rotWithShape="1">
          <a:blip r:embed="rId6">
            <a:alphaModFix/>
          </a:blip>
          <a:srcRect b="42426" l="15232" r="0" t="0"/>
          <a:stretch/>
        </p:blipFill>
        <p:spPr>
          <a:xfrm>
            <a:off x="5607056" y="1678150"/>
            <a:ext cx="1408800" cy="1396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4" name="Google Shape;174;p21"/>
          <p:cNvPicPr preferRelativeResize="0"/>
          <p:nvPr/>
        </p:nvPicPr>
        <p:blipFill rotWithShape="1">
          <a:blip r:embed="rId7">
            <a:alphaModFix/>
          </a:blip>
          <a:srcRect b="445" l="0" r="0" t="455"/>
          <a:stretch/>
        </p:blipFill>
        <p:spPr>
          <a:xfrm>
            <a:off x="7358787" y="1678150"/>
            <a:ext cx="1408800" cy="1396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5" name="Google Shape;175;p21"/>
          <p:cNvSpPr txBox="1"/>
          <p:nvPr/>
        </p:nvSpPr>
        <p:spPr>
          <a:xfrm>
            <a:off x="118725" y="3074350"/>
            <a:ext cx="18753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Christian Bien</a:t>
            </a:r>
            <a:endParaRPr b="1"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Founder</a:t>
            </a:r>
            <a:endParaRPr b="1"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Previous Strategy Associate at FTI Consulting, Christian is a Curtin Excellence Scholar, Stanford IHP participant, founder of Curtin Consulting Group and Semi-Finalist of WA Young Achiever of the Year.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1919100" y="3074350"/>
            <a:ext cx="1795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Priya Kaur</a:t>
            </a:r>
            <a:endParaRPr b="1"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Operations Lead</a:t>
            </a:r>
            <a:endParaRPr b="1"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Current Commerce and Law Student at Curtin University, Priya is the President of the Curtin Consulting Group and a current Curtin Excellence Scholar. 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3701900" y="3074350"/>
            <a:ext cx="1795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John Phung</a:t>
            </a:r>
            <a:endParaRPr b="1"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Growth</a:t>
            </a: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 Advisor</a:t>
            </a:r>
            <a:endParaRPr b="1"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Current Strategy &amp; Consulting at Accenture, John has years of experience in management and was the former President of the Curtin Consulting Group. 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5373825" y="3074350"/>
            <a:ext cx="18753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Sally Topley</a:t>
            </a:r>
            <a:endParaRPr b="1"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Partnerships Advisor</a:t>
            </a:r>
            <a:endParaRPr b="1"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Sally works as an academic mentor for young people across multiple high schools. A previous Cambridge graduate, she was the former President of the Cambridge Society of WA.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9" name="Google Shape;179;p21"/>
          <p:cNvSpPr txBox="1"/>
          <p:nvPr/>
        </p:nvSpPr>
        <p:spPr>
          <a:xfrm>
            <a:off x="7125525" y="3074350"/>
            <a:ext cx="18753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Maria Barone</a:t>
            </a:r>
            <a:endParaRPr b="1"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Raleway"/>
                <a:ea typeface="Raleway"/>
                <a:cs typeface="Raleway"/>
                <a:sym typeface="Raleway"/>
              </a:rPr>
              <a:t>Education Advisor</a:t>
            </a:r>
            <a:endParaRPr b="1" sz="12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With over 3 decades of teaching experience, Maria is an experienced educator specialising in business and technology at Duncraig Senior High School. She has previously taught Monash University. 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80" name="Google Shape;180;p21"/>
          <p:cNvCxnSpPr/>
          <p:nvPr/>
        </p:nvCxnSpPr>
        <p:spPr>
          <a:xfrm>
            <a:off x="3712250" y="1379950"/>
            <a:ext cx="0" cy="3633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7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4: Optional - Add YouTube Video</a:t>
            </a:r>
            <a:endParaRPr/>
          </a:p>
        </p:txBody>
      </p:sp>
      <p:sp>
        <p:nvSpPr>
          <p:cNvPr id="520" name="Google Shape;520;p57"/>
          <p:cNvSpPr txBox="1"/>
          <p:nvPr>
            <p:ph idx="1" type="body"/>
          </p:nvPr>
        </p:nvSpPr>
        <p:spPr>
          <a:xfrm>
            <a:off x="729450" y="1441200"/>
            <a:ext cx="7688700" cy="5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Sometimes there are great videos that explain a specific content. This section is optional but you can add a YouTube video to add to the </a:t>
            </a:r>
            <a:r>
              <a:rPr lang="en"/>
              <a:t>explanations.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21" name="Google Shape;5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175" y="2035925"/>
            <a:ext cx="5313399" cy="2953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57"/>
          <p:cNvCxnSpPr/>
          <p:nvPr/>
        </p:nvCxnSpPr>
        <p:spPr>
          <a:xfrm rot="10800000">
            <a:off x="5652100" y="3721425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3" name="Google Shape;523;p57"/>
          <p:cNvSpPr txBox="1"/>
          <p:nvPr>
            <p:ph idx="1" type="body"/>
          </p:nvPr>
        </p:nvSpPr>
        <p:spPr>
          <a:xfrm>
            <a:off x="6044800" y="3548625"/>
            <a:ext cx="24945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Title of the Video			(E.g Exchange Rates | CNBC Video)</a:t>
            </a:r>
            <a:endParaRPr b="1" sz="1000">
              <a:solidFill>
                <a:schemeClr val="accent5"/>
              </a:solidFill>
            </a:endParaRPr>
          </a:p>
        </p:txBody>
      </p:sp>
      <p:cxnSp>
        <p:nvCxnSpPr>
          <p:cNvPr id="524" name="Google Shape;524;p57"/>
          <p:cNvCxnSpPr/>
          <p:nvPr/>
        </p:nvCxnSpPr>
        <p:spPr>
          <a:xfrm rot="10800000">
            <a:off x="5652100" y="4263200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5" name="Google Shape;525;p57"/>
          <p:cNvSpPr txBox="1"/>
          <p:nvPr>
            <p:ph idx="1" type="body"/>
          </p:nvPr>
        </p:nvSpPr>
        <p:spPr>
          <a:xfrm>
            <a:off x="6044800" y="4090400"/>
            <a:ext cx="24945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YouTube Video URL</a:t>
            </a:r>
            <a:endParaRPr b="1" sz="1000">
              <a:solidFill>
                <a:schemeClr val="accent5"/>
              </a:solidFill>
            </a:endParaRPr>
          </a:p>
        </p:txBody>
      </p:sp>
      <p:cxnSp>
        <p:nvCxnSpPr>
          <p:cNvPr id="526" name="Google Shape;526;p57"/>
          <p:cNvCxnSpPr/>
          <p:nvPr/>
        </p:nvCxnSpPr>
        <p:spPr>
          <a:xfrm rot="10800000">
            <a:off x="5652100" y="4804975"/>
            <a:ext cx="3927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7" name="Google Shape;527;p57"/>
          <p:cNvSpPr txBox="1"/>
          <p:nvPr>
            <p:ph idx="1" type="body"/>
          </p:nvPr>
        </p:nvSpPr>
        <p:spPr>
          <a:xfrm>
            <a:off x="6044800" y="4632175"/>
            <a:ext cx="24945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solidFill>
                  <a:schemeClr val="accent5"/>
                </a:solidFill>
              </a:rPr>
              <a:t>Description of the Video, Reference the Author</a:t>
            </a:r>
            <a:endParaRPr b="1" sz="10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8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5: Add Content</a:t>
            </a:r>
            <a:endParaRPr/>
          </a:p>
        </p:txBody>
      </p:sp>
      <p:sp>
        <p:nvSpPr>
          <p:cNvPr id="533" name="Google Shape;533;p58"/>
          <p:cNvSpPr txBox="1"/>
          <p:nvPr>
            <p:ph idx="1" type="body"/>
          </p:nvPr>
        </p:nvSpPr>
        <p:spPr>
          <a:xfrm>
            <a:off x="729325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Icon: The FlatIcon representing the specific point. (Follow step 3 for instructions).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Header: This is the title header of the content.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Image: Optional, but any image you’ve created or sourced from Wiki Commons. For images sourced from Wiki Commons please include a brief attribution in the Body.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Body: The description of the specific point.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You can add up to 10 sections of content. Contact Christian if you need more.</a:t>
            </a:r>
            <a:endParaRPr b="1"/>
          </a:p>
        </p:txBody>
      </p:sp>
      <p:pic>
        <p:nvPicPr>
          <p:cNvPr id="534" name="Google Shape;53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41200"/>
            <a:ext cx="4228851" cy="26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9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5: Add Content</a:t>
            </a:r>
            <a:endParaRPr/>
          </a:p>
        </p:txBody>
      </p:sp>
      <p:pic>
        <p:nvPicPr>
          <p:cNvPr id="540" name="Google Shape;54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02" y="1441200"/>
            <a:ext cx="3730650" cy="33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552" y="1265125"/>
            <a:ext cx="3383295" cy="37315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2" name="Google Shape;542;p59"/>
          <p:cNvCxnSpPr/>
          <p:nvPr/>
        </p:nvCxnSpPr>
        <p:spPr>
          <a:xfrm flipH="1" rot="10800000">
            <a:off x="4215950" y="2015050"/>
            <a:ext cx="1416000" cy="48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3" name="Google Shape;543;p59"/>
          <p:cNvCxnSpPr/>
          <p:nvPr/>
        </p:nvCxnSpPr>
        <p:spPr>
          <a:xfrm flipH="1" rot="10800000">
            <a:off x="1391825" y="1909650"/>
            <a:ext cx="3714300" cy="6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4" name="Google Shape;544;p59"/>
          <p:cNvCxnSpPr>
            <a:endCxn id="541" idx="1"/>
          </p:cNvCxnSpPr>
          <p:nvPr/>
        </p:nvCxnSpPr>
        <p:spPr>
          <a:xfrm flipH="1" rot="10800000">
            <a:off x="1391952" y="3130913"/>
            <a:ext cx="3642600" cy="3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5" name="Google Shape;545;p59"/>
          <p:cNvCxnSpPr/>
          <p:nvPr/>
        </p:nvCxnSpPr>
        <p:spPr>
          <a:xfrm>
            <a:off x="4158077" y="4181563"/>
            <a:ext cx="1109700" cy="51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0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6: Add Any Helpful External Links</a:t>
            </a:r>
            <a:endParaRPr/>
          </a:p>
        </p:txBody>
      </p:sp>
      <p:sp>
        <p:nvSpPr>
          <p:cNvPr id="551" name="Google Shape;551;p60"/>
          <p:cNvSpPr txBox="1"/>
          <p:nvPr>
            <p:ph idx="1" type="body"/>
          </p:nvPr>
        </p:nvSpPr>
        <p:spPr>
          <a:xfrm>
            <a:off x="729325" y="1441200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add any additional external links at the end of each page to assist.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E.g Link to the ABS website for a specific statistic.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/>
              <a:t>You can add up to 3 external links. Contact Christian if you need more.</a:t>
            </a:r>
            <a:endParaRPr b="1"/>
          </a:p>
        </p:txBody>
      </p:sp>
      <p:pic>
        <p:nvPicPr>
          <p:cNvPr id="552" name="Google Shape;55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025" y="1375475"/>
            <a:ext cx="4335575" cy="2392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1"/>
          <p:cNvSpPr txBox="1"/>
          <p:nvPr>
            <p:ph type="title"/>
          </p:nvPr>
        </p:nvSpPr>
        <p:spPr>
          <a:xfrm>
            <a:off x="729450" y="57192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7: Sort and Save</a:t>
            </a:r>
            <a:endParaRPr/>
          </a:p>
        </p:txBody>
      </p:sp>
      <p:sp>
        <p:nvSpPr>
          <p:cNvPr id="558" name="Google Shape;558;p61"/>
          <p:cNvSpPr txBox="1"/>
          <p:nvPr>
            <p:ph idx="1" type="body"/>
          </p:nvPr>
        </p:nvSpPr>
        <p:spPr>
          <a:xfrm>
            <a:off x="729450" y="1441200"/>
            <a:ext cx="7688700" cy="5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Sorts tell the platform where to order the data.</a:t>
            </a:r>
            <a:endParaRPr/>
          </a:p>
        </p:txBody>
      </p:sp>
      <p:sp>
        <p:nvSpPr>
          <p:cNvPr id="559" name="Google Shape;559;p61"/>
          <p:cNvSpPr txBox="1"/>
          <p:nvPr/>
        </p:nvSpPr>
        <p:spPr>
          <a:xfrm>
            <a:off x="2428700" y="2029500"/>
            <a:ext cx="421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B 1. 03. </a:t>
            </a:r>
            <a:r>
              <a:rPr b="1" lang="en" sz="300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01</a:t>
            </a:r>
            <a:endParaRPr b="1" sz="3000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60" name="Google Shape;560;p61"/>
          <p:cNvCxnSpPr>
            <a:stCxn id="561" idx="0"/>
          </p:cNvCxnSpPr>
          <p:nvPr/>
        </p:nvCxnSpPr>
        <p:spPr>
          <a:xfrm flipH="1" rot="10800000">
            <a:off x="1551600" y="2555100"/>
            <a:ext cx="2261100" cy="74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1" name="Google Shape;561;p61"/>
          <p:cNvSpPr txBox="1"/>
          <p:nvPr>
            <p:ph idx="1" type="body"/>
          </p:nvPr>
        </p:nvSpPr>
        <p:spPr>
          <a:xfrm>
            <a:off x="727650" y="3297000"/>
            <a:ext cx="1647900" cy="5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Subject letter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(E.g B for biology)</a:t>
            </a:r>
            <a:endParaRPr/>
          </a:p>
        </p:txBody>
      </p:sp>
      <p:sp>
        <p:nvSpPr>
          <p:cNvPr id="562" name="Google Shape;562;p61"/>
          <p:cNvSpPr txBox="1"/>
          <p:nvPr>
            <p:ph idx="1" type="body"/>
          </p:nvPr>
        </p:nvSpPr>
        <p:spPr>
          <a:xfrm>
            <a:off x="2924100" y="3297000"/>
            <a:ext cx="1647900" cy="5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Unit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(E.g 3 for Unit 3)</a:t>
            </a:r>
            <a:endParaRPr/>
          </a:p>
        </p:txBody>
      </p:sp>
      <p:sp>
        <p:nvSpPr>
          <p:cNvPr id="563" name="Google Shape;563;p61"/>
          <p:cNvSpPr txBox="1"/>
          <p:nvPr>
            <p:ph idx="1" type="body"/>
          </p:nvPr>
        </p:nvSpPr>
        <p:spPr>
          <a:xfrm>
            <a:off x="4199300" y="3297000"/>
            <a:ext cx="2448000" cy="5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Topic Rank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(E.g 03 for the 3rd topic on the list).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Important - make sure to put the 0 for single digit ranks.)</a:t>
            </a:r>
            <a:endParaRPr/>
          </a:p>
        </p:txBody>
      </p:sp>
      <p:cxnSp>
        <p:nvCxnSpPr>
          <p:cNvPr id="564" name="Google Shape;564;p61"/>
          <p:cNvCxnSpPr/>
          <p:nvPr/>
        </p:nvCxnSpPr>
        <p:spPr>
          <a:xfrm flipH="1" rot="10800000">
            <a:off x="3275025" y="2548875"/>
            <a:ext cx="787200" cy="79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5" name="Google Shape;565;p61"/>
          <p:cNvCxnSpPr/>
          <p:nvPr/>
        </p:nvCxnSpPr>
        <p:spPr>
          <a:xfrm rot="10800000">
            <a:off x="4749900" y="2573150"/>
            <a:ext cx="137700" cy="73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6" name="Google Shape;566;p61"/>
          <p:cNvSpPr txBox="1"/>
          <p:nvPr>
            <p:ph idx="1" type="body"/>
          </p:nvPr>
        </p:nvSpPr>
        <p:spPr>
          <a:xfrm>
            <a:off x="6647300" y="3297000"/>
            <a:ext cx="2448000" cy="5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Content Rank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(E.g 01 for the 1st content under the topic.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Important - make sure to put the 0 for single digit ranks.)</a:t>
            </a:r>
            <a:endParaRPr/>
          </a:p>
        </p:txBody>
      </p:sp>
      <p:cxnSp>
        <p:nvCxnSpPr>
          <p:cNvPr id="567" name="Google Shape;567;p61"/>
          <p:cNvCxnSpPr/>
          <p:nvPr/>
        </p:nvCxnSpPr>
        <p:spPr>
          <a:xfrm rot="10800000">
            <a:off x="5211200" y="2573125"/>
            <a:ext cx="1909800" cy="74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2"/>
          <p:cNvSpPr txBox="1"/>
          <p:nvPr>
            <p:ph type="title"/>
          </p:nvPr>
        </p:nvSpPr>
        <p:spPr>
          <a:xfrm>
            <a:off x="729450" y="1322450"/>
            <a:ext cx="7688400" cy="20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Mission Statement: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To be a </a:t>
            </a:r>
            <a:r>
              <a:rPr lang="en" sz="3200">
                <a:solidFill>
                  <a:schemeClr val="accent3"/>
                </a:solidFill>
              </a:rPr>
              <a:t>universal platform</a:t>
            </a:r>
            <a:r>
              <a:rPr lang="en" sz="3200"/>
              <a:t> that improves student results through </a:t>
            </a:r>
            <a:r>
              <a:rPr lang="en" sz="3200">
                <a:solidFill>
                  <a:schemeClr val="accent3"/>
                </a:solidFill>
              </a:rPr>
              <a:t>effective and attentive </a:t>
            </a:r>
            <a:r>
              <a:rPr lang="en" sz="3200"/>
              <a:t>study solutions </a:t>
            </a:r>
            <a:r>
              <a:rPr lang="en" sz="3200">
                <a:solidFill>
                  <a:schemeClr val="accent3"/>
                </a:solidFill>
              </a:rPr>
              <a:t>accessible to all</a:t>
            </a:r>
            <a:r>
              <a:rPr lang="en" sz="3200"/>
              <a:t>. </a:t>
            </a:r>
            <a:endParaRPr sz="3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3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Creating a Better ASG </a:t>
            </a:r>
            <a:endParaRPr sz="32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Strategy and Impact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Empowering Education, Changing Lives</a:t>
            </a:r>
            <a:endParaRPr/>
          </a:p>
        </p:txBody>
      </p:sp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75" y="1305828"/>
            <a:ext cx="5043024" cy="217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 rotWithShape="1">
          <a:blip r:embed="rId4">
            <a:alphaModFix/>
          </a:blip>
          <a:srcRect b="0" l="0" r="0" t="16680"/>
          <a:stretch/>
        </p:blipFill>
        <p:spPr>
          <a:xfrm>
            <a:off x="317675" y="3139800"/>
            <a:ext cx="2789100" cy="174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0650" y="3139799"/>
            <a:ext cx="2320046" cy="174287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/>
          <p:nvPr/>
        </p:nvSpPr>
        <p:spPr>
          <a:xfrm>
            <a:off x="5475375" y="1322025"/>
            <a:ext cx="339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5" name="Google Shape;195;p23"/>
          <p:cNvSpPr txBox="1"/>
          <p:nvPr>
            <p:ph idx="1" type="body"/>
          </p:nvPr>
        </p:nvSpPr>
        <p:spPr>
          <a:xfrm>
            <a:off x="5552500" y="1305825"/>
            <a:ext cx="2865600" cy="31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Starting as a project in a Year 12 bedroom, our mission has always been the same, to create simple and accessible educational platform to provide additional support regardless of financial background.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With over 77,000 users per year logging over 4,300 hours and growing, our team is creating long lasting social impact to empower the future of </a:t>
            </a:r>
            <a:r>
              <a:rPr lang="en"/>
              <a:t>education</a:t>
            </a:r>
            <a:r>
              <a:rPr lang="en"/>
              <a:t>!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support students</a:t>
            </a:r>
            <a:endParaRPr/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850" y="1420825"/>
            <a:ext cx="2402277" cy="205064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729450" y="3785175"/>
            <a:ext cx="2789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Content Explainers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Simple to read and easy to understand notes and explainers.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3354075" y="3785175"/>
            <a:ext cx="2648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Practice Questions and Step by Step Answers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Guides to understand where a student has gone right and wrong, every step of the way.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24"/>
          <p:cNvSpPr txBox="1"/>
          <p:nvPr/>
        </p:nvSpPr>
        <p:spPr>
          <a:xfrm>
            <a:off x="6109700" y="3785175"/>
            <a:ext cx="2789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Video Tutorials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Videos collated from other content providers or provided in-house to explain concepts and walkthrough answers.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5" name="Google Shape;20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5763" y="1259525"/>
            <a:ext cx="2048824" cy="237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300" y="1322925"/>
            <a:ext cx="2361121" cy="237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/>
          <p:nvPr>
            <p:ph type="title"/>
          </p:nvPr>
        </p:nvSpPr>
        <p:spPr>
          <a:xfrm>
            <a:off x="729450" y="5719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Impact </a:t>
            </a: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307900" y="1714975"/>
            <a:ext cx="2346600" cy="2346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79k</a:t>
            </a:r>
            <a:endParaRPr b="1" sz="5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Users Per Year, logging over 100k sessions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3" name="Google Shape;213;p25"/>
          <p:cNvSpPr/>
          <p:nvPr/>
        </p:nvSpPr>
        <p:spPr>
          <a:xfrm>
            <a:off x="2394946" y="1714975"/>
            <a:ext cx="2346600" cy="2346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3.5k</a:t>
            </a:r>
            <a:r>
              <a:rPr b="1" lang="en" sz="3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3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Registered accounts on the platform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4" name="Google Shape;214;p25"/>
          <p:cNvSpPr/>
          <p:nvPr/>
        </p:nvSpPr>
        <p:spPr>
          <a:xfrm>
            <a:off x="4481992" y="1714975"/>
            <a:ext cx="2346600" cy="2346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8</a:t>
            </a:r>
            <a:r>
              <a:rPr b="1" lang="en" sz="3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3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Subjects and growing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5" name="Google Shape;215;p25"/>
          <p:cNvSpPr/>
          <p:nvPr/>
        </p:nvSpPr>
        <p:spPr>
          <a:xfrm>
            <a:off x="6569038" y="1714975"/>
            <a:ext cx="2346600" cy="2346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100%</a:t>
            </a:r>
            <a:endParaRPr b="1" sz="4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Free</a:t>
            </a:r>
            <a:r>
              <a:rPr b="1" lang="en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We’re here for impact not profit.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6" name="Google Shape;216;p25"/>
          <p:cNvSpPr txBox="1"/>
          <p:nvPr/>
        </p:nvSpPr>
        <p:spPr>
          <a:xfrm>
            <a:off x="1943250" y="4283225"/>
            <a:ext cx="5261100" cy="40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here to </a:t>
            </a:r>
            <a:r>
              <a:rPr b="1"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see our impact for yourself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7" name="Google Shape;217;p25"/>
          <p:cNvSpPr txBox="1"/>
          <p:nvPr/>
        </p:nvSpPr>
        <p:spPr>
          <a:xfrm>
            <a:off x="1943250" y="4699775"/>
            <a:ext cx="5261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Above link directs to the ATAR Survival Guide website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/>
          <p:nvPr>
            <p:ph type="title"/>
          </p:nvPr>
        </p:nvSpPr>
        <p:spPr>
          <a:xfrm>
            <a:off x="729450" y="56132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ASG has Achieved 51% YoY Member* Growth</a:t>
            </a:r>
            <a:endParaRPr/>
          </a:p>
        </p:txBody>
      </p:sp>
      <p:pic>
        <p:nvPicPr>
          <p:cNvPr id="223" name="Google Shape;223;p2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2350" y="1526025"/>
            <a:ext cx="6240826" cy="343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/>
        </p:nvSpPr>
        <p:spPr>
          <a:xfrm>
            <a:off x="7675450" y="1967288"/>
            <a:ext cx="1385400" cy="23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*Members are defined as users with accounts with registered email addresses and passwords or a Facebook or Gmail login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5" name="Google Shape;225;p26"/>
          <p:cNvSpPr txBox="1"/>
          <p:nvPr/>
        </p:nvSpPr>
        <p:spPr>
          <a:xfrm>
            <a:off x="1736475" y="1280275"/>
            <a:ext cx="5588100" cy="2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Member User Base Growth Between 2017 to 2020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6" name="Google Shape;226;p26"/>
          <p:cNvSpPr txBox="1"/>
          <p:nvPr/>
        </p:nvSpPr>
        <p:spPr>
          <a:xfrm>
            <a:off x="360225" y="1391100"/>
            <a:ext cx="1708800" cy="90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3,603</a:t>
            </a:r>
            <a:endParaRPr b="1" sz="25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Registered Users as at 14 Aug 2021</a:t>
            </a:r>
            <a:endParaRPr b="1" sz="1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1412125" y="4872225"/>
            <a:ext cx="2492700" cy="2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Source: Google Analytics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5977BB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5977BB"/>
      </a:accent2>
      <a:accent3>
        <a:srgbClr val="F1B61C"/>
      </a:accent3>
      <a:accent4>
        <a:srgbClr val="1FAD6C"/>
      </a:accent4>
      <a:accent5>
        <a:srgbClr val="E33C63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